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modernComment_131_B9B181E2.xml" ContentType="application/vnd.ms-powerpoint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  <p:sldMasterId id="2147483660" r:id="rId2"/>
    <p:sldMasterId id="2147483672" r:id="rId3"/>
  </p:sldMasterIdLst>
  <p:notesMasterIdLst>
    <p:notesMasterId r:id="rId18"/>
  </p:notesMasterIdLst>
  <p:sldIdLst>
    <p:sldId id="268" r:id="rId4"/>
    <p:sldId id="318" r:id="rId5"/>
    <p:sldId id="305" r:id="rId6"/>
    <p:sldId id="299" r:id="rId7"/>
    <p:sldId id="367" r:id="rId8"/>
    <p:sldId id="396" r:id="rId9"/>
    <p:sldId id="372" r:id="rId10"/>
    <p:sldId id="401" r:id="rId11"/>
    <p:sldId id="402" r:id="rId12"/>
    <p:sldId id="400" r:id="rId13"/>
    <p:sldId id="399" r:id="rId14"/>
    <p:sldId id="393" r:id="rId15"/>
    <p:sldId id="333" r:id="rId16"/>
    <p:sldId id="34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E256E05-7309-02AD-B228-2B9D7B5FAC26}" name="Rathi, Jonika (Energy)" initials="RJ" userId="S::jonika.rathi@energy.virginia.gov::1e639069-5d6b-42ae-8d9a-e82ba996db6e" providerId="AD"/>
  <p188:author id="{1F724D0E-1DFB-819F-56B8-D98A31542646}" name="Rathi, Jonika (Energy)" initials="JR" userId="S::Jonika.Rathi@energy.virginia.gov::1e639069-5d6b-42ae-8d9a-e82ba996db6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4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94A7E0-0B0F-A786-66ED-FB3DD79147CF}" v="274" dt="2025-04-10T17:20:56.258"/>
    <p1510:client id="{F4DF8C1F-ACBB-F2AB-E085-D8F95D98FDDB}" v="78" dt="2025-04-10T16:51:50.5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5.xml" Id="rId8" /><Relationship Type="http://schemas.openxmlformats.org/officeDocument/2006/relationships/slide" Target="slides/slide10.xml" Id="rId13" /><Relationship Type="http://schemas.openxmlformats.org/officeDocument/2006/relationships/notesMaster" Target="notesMasters/notesMaster1.xml" Id="rId18" /><Relationship Type="http://schemas.openxmlformats.org/officeDocument/2006/relationships/slideMaster" Target="slideMasters/slideMaster3.xml" Id="rId3" /><Relationship Type="http://schemas.openxmlformats.org/officeDocument/2006/relationships/theme" Target="theme/theme1.xml" Id="rId21" /><Relationship Type="http://schemas.openxmlformats.org/officeDocument/2006/relationships/slide" Target="slides/slide4.xml" Id="rId7" /><Relationship Type="http://schemas.openxmlformats.org/officeDocument/2006/relationships/slide" Target="slides/slide9.xml" Id="rId12" /><Relationship Type="http://schemas.openxmlformats.org/officeDocument/2006/relationships/slide" Target="slides/slide14.xml" Id="rId17" /><Relationship Type="http://schemas.microsoft.com/office/2018/10/relationships/authors" Target="authors.xml" Id="rId25" /><Relationship Type="http://schemas.openxmlformats.org/officeDocument/2006/relationships/slideMaster" Target="slideMasters/slideMaster2.xml" Id="rId2" /><Relationship Type="http://schemas.openxmlformats.org/officeDocument/2006/relationships/slide" Target="slides/slide13.xml" Id="rId16" /><Relationship Type="http://schemas.openxmlformats.org/officeDocument/2006/relationships/viewProps" Target="viewProps.xml" Id="rId20" /><Relationship Type="http://schemas.openxmlformats.org/officeDocument/2006/relationships/slideMaster" Target="slideMasters/slideMaster1.xml" Id="rId1" /><Relationship Type="http://schemas.openxmlformats.org/officeDocument/2006/relationships/slide" Target="slides/slide3.xml" Id="rId6" /><Relationship Type="http://schemas.openxmlformats.org/officeDocument/2006/relationships/slide" Target="slides/slide8.xml" Id="rId11" /><Relationship Type="http://schemas.microsoft.com/office/2015/10/relationships/revisionInfo" Target="revisionInfo.xml" Id="rId24" /><Relationship Type="http://schemas.openxmlformats.org/officeDocument/2006/relationships/slide" Target="slides/slide2.xml" Id="rId5" /><Relationship Type="http://schemas.openxmlformats.org/officeDocument/2006/relationships/slide" Target="slides/slide12.xml" Id="rId15" /><Relationship Type="http://schemas.openxmlformats.org/officeDocument/2006/relationships/slide" Target="slides/slide7.xml" Id="rId10" /><Relationship Type="http://schemas.openxmlformats.org/officeDocument/2006/relationships/presProps" Target="presProps.xml" Id="rId19" /><Relationship Type="http://schemas.openxmlformats.org/officeDocument/2006/relationships/slide" Target="slides/slide1.xml" Id="rId4" /><Relationship Type="http://schemas.openxmlformats.org/officeDocument/2006/relationships/slide" Target="slides/slide6.xml" Id="rId9" /><Relationship Type="http://schemas.openxmlformats.org/officeDocument/2006/relationships/slide" Target="slides/slide11.xml" Id="rId14" /><Relationship Type="http://schemas.openxmlformats.org/officeDocument/2006/relationships/tableStyles" Target="tableStyles.xml" Id="rId22" /></Relationships>
</file>

<file path=ppt/comments/modernComment_131_B9B181E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97466C5-25D7-4ABE-AB79-484EA92E564D}" authorId="{1F724D0E-1DFB-819F-56B8-D98A31542646}" status="resolved" created="2024-12-06T19:19:29.611" complete="100000">
    <pc:sldMkLst xmlns:pc="http://schemas.microsoft.com/office/powerpoint/2013/main/command">
      <pc:docMk/>
      <pc:sldMk cId="3115418082" sldId="305"/>
    </pc:sldMkLst>
    <p188:txBody>
      <a:bodyPr/>
      <a:lstStyle/>
      <a:p>
        <a:r>
          <a:rPr lang="en-US"/>
          <a:t>[@Corkey, Larry (Energy)] Slide Hold for the updated Agenda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BBEC7D-70EB-465C-9CD0-1A1001D06A0B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7FD4F9-49D8-4900-AE07-77FA892F6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805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B522F9-AFBD-41BA-A7AE-DC82787986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6515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24E3BD-4C4D-5B15-1BF2-23B85537EC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E600CF-96B4-1454-B3A4-A621BCBD48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16F567-52F6-FE29-CE7A-ED8FE72432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4DF373-A8B9-75EC-3366-9D5C74D8E2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522F9-AFBD-41BA-A7AE-DC82787986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94243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B4C1FD-8B2F-7CEE-D99A-4F263A5BDC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DDDAD5-258E-7C31-4E87-958F933D6B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959A2F-5B26-3A9E-2354-058FFB0045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19966D-54BC-AA59-C3CB-8677066E8B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522F9-AFBD-41BA-A7AE-DC82787986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71263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3BC70C-C47E-AFA4-B0B1-7A7A9A5A06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ABF806-FDE1-A296-24C8-EB23DDD682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16885A-62CF-30D8-4072-99ED8E4DBE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28C667-DF1D-5751-A519-D2270E6B4F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522F9-AFBD-41BA-A7AE-DC82787986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21486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522F9-AFBD-41BA-A7AE-DC82787986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44534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90F369-59B7-DE31-EBB2-D13444B6AD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7CE3D3-ACDD-D130-72FA-1DB420696C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9A54F6-D324-10ED-0566-D64C886C2A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DC5486-118E-679F-6F17-4F859892C1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522F9-AFBD-41BA-A7AE-DC82787986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7053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522F9-AFBD-41BA-A7AE-DC82787986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2955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522F9-AFBD-41BA-A7AE-DC82787986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4228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522F9-AFBD-41BA-A7AE-DC82787986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4813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233AD1-E662-D2AC-0C6E-63580FB158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E43BC0-E57A-40C7-980E-D0E7711B65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AD857C-3777-08AE-CE48-B013508DA1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E39440-8C6D-A119-8E3B-02437D077E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522F9-AFBD-41BA-A7AE-DC82787986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8261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C7B25F-6730-6C7E-1CEB-7D710EAE6E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17B2A4-C248-C627-C168-75AAF20AF8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97DF70-C198-C8D6-F5F1-A6E841DE61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F042F5-7CF4-3AF1-0E4D-E451B35FDE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522F9-AFBD-41BA-A7AE-DC82787986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0353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E28A23-6FB6-A273-B1A3-2CB9877860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7D9130-F6A0-CCDB-04F7-4C5D5724B8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F3E707-BD09-0441-A9DC-713D83F146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6177AA-41EB-BB61-A237-79D2A41AE1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522F9-AFBD-41BA-A7AE-DC82787986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68713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1F0FAA-B5B8-194C-1321-9CE60F8DCA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AC77BE-84D8-E980-1C0A-44780F848F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B3CE64-19C7-9766-0242-EA5D0FA643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58091D-C602-573E-0C7F-3106B6C2E6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522F9-AFBD-41BA-A7AE-DC82787986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30992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DDA8DB-FF3E-70F1-A15B-FA02524D09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A90887-497F-6041-53DF-A7E89C85F9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83B512-4711-753E-3B98-D4B0E35D2E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AA18C6-1971-022E-6CB6-B43F960021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522F9-AFBD-41BA-A7AE-DC82787986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3208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E7011-1F02-B173-70BF-8F1D71DD25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ABEA92-07E8-E142-0EE6-2AD91121CB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9C6F5-D001-C531-76F1-F5235392D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8552A-5D61-49D1-BC2F-18A3D20BDDC8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93DBF9-AF11-C987-9A60-7135BF2CD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141795-B5FD-BAC2-8D59-A6E8B9B98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9D0D0-5E4E-48BA-9FB9-06A19B2DA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314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53F1D-8C73-5B63-452F-C520CFB63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428A16-2C3D-4996-3E98-78FA01B392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C7B4DE-7BF7-1485-AA77-363722C11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8552A-5D61-49D1-BC2F-18A3D20BDDC8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67016-287F-8856-65E5-1DE720F81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1EEBC2-0469-CA8D-C2F8-7E599863A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9D0D0-5E4E-48BA-9FB9-06A19B2DA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771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DD2789-56EA-9AF8-42C9-AEB09ED4EF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59583C-60B0-769D-7CD8-3D696914BC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C97130-0955-289F-407F-B5617E48D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8552A-5D61-49D1-BC2F-18A3D20BDDC8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B93394-2002-AF12-7E90-3B086D546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D4DD15-E48A-77A9-B4FC-39411DBA7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9D0D0-5E4E-48BA-9FB9-06A19B2DA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9641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C79F4-C231-59E8-6E65-C057A36D88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34FC41-A729-CDBD-FE04-BE1D29FB30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E593BC-251F-22E3-FFEC-5C85EBC16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2CD87-725D-4AC8-A152-C15AC5AAC051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1DDAD0-E989-D948-697C-105EEDE7C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3E0B1B-309B-3AEB-9ACC-B6693889E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9BCE-9C81-410C-B48B-9B9AB14F9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7546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DBED6-0EBB-A6CB-F33F-57093172D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0E96ED-CBE2-750B-4352-9CBA507DE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B9AFCF-C221-22B7-5D7E-5A91FE0F8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2CD87-725D-4AC8-A152-C15AC5AAC051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AF38F-AEC5-B4EE-2056-77CA9C8DD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B786F2-7B94-68C1-7B70-AE0D58AA4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9BCE-9C81-410C-B48B-9B9AB14F9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006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3D579-8FEB-330F-6738-3FB056D54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59E870-9FB3-84C1-660D-2A1363CDCA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2473A8-1EB0-37F9-344D-1999FAF82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2CD87-725D-4AC8-A152-C15AC5AAC051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4A07C1-F5A0-6AF9-DA33-F8316CD72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C2C82B-D01D-1322-6075-6DECA638A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9BCE-9C81-410C-B48B-9B9AB14F9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9025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8ED2D-3962-D2FE-E1BE-4C5DAEA33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EE2A1-46FC-0A47-88F0-27789036E3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2B7B98-8C13-1DCA-3AB8-1D7BCC8E81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CEA1F0-1A83-5966-8463-1813425D2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2CD87-725D-4AC8-A152-C15AC5AAC051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CC9882-AC9D-DBF2-AEBD-945A46440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4A371C-2E5F-462B-9F7E-4FE2A0193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9BCE-9C81-410C-B48B-9B9AB14F9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9734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A3976-4FA6-7772-AE4F-F65C3A72D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0E4E7E-6C32-2DED-2C88-0F63BAD198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A7B6B9-F2F8-3903-DB39-FA9FBB791D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B0532C-9552-91C1-DCE5-F0639133C6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EA580F-77F6-8880-90A6-3076B5D0AF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72EE90-A5C1-4928-05A8-643F2B8E5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2CD87-725D-4AC8-A152-C15AC5AAC051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EEDE6C-09C2-E2D5-465B-DC3E26947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8F029F-9A91-7E55-14D1-2946FFD6C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9BCE-9C81-410C-B48B-9B9AB14F9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5929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AD696-42CE-59D5-225A-2DA426ABE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384712-2350-5C1F-8D66-01245B57E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2CD87-725D-4AC8-A152-C15AC5AAC051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7DCF6D-768C-3E58-4706-E1221E18C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B1FF6F-D00E-D4DB-14E7-30E2F104B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9BCE-9C81-410C-B48B-9B9AB14F9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1442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8F98EF-711F-60A9-1DAB-3B1A4AB99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2CD87-725D-4AC8-A152-C15AC5AAC051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EBABF5-2F51-5C47-1FD3-8FD404F9B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6E7D2D-0C07-0B7A-E5A3-2D18F3DA9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9BCE-9C81-410C-B48B-9B9AB14F9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0460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B3ABB-55F7-13DD-9DC1-791CE4DBA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548D8-D8B7-7D39-A691-9821E02C2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EFA908-0806-F31D-99BD-B3BBEBFA9E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1A82F8-5A47-C90A-816C-C8154D5CC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2CD87-725D-4AC8-A152-C15AC5AAC051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04AEA6-C0F1-8E3B-653A-8429FCB08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29B336-AABD-A430-9B9B-A58260A50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9BCE-9C81-410C-B48B-9B9AB14F9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883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64086-88D5-1A76-0C0A-B9B4118C7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030FB-0FDA-622D-A24B-4ACDD9D42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5A33DB-E0FC-7A0C-3DE4-5F51A6292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8552A-5D61-49D1-BC2F-18A3D20BDDC8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5BBB1-430E-5EC2-5376-DAE9D2626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871E30-3844-FCE2-1DDE-A2B1D5FE7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9D0D0-5E4E-48BA-9FB9-06A19B2DA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5322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681E3-ABF1-683A-4403-653AAAC84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B2E7DE-3A66-1E63-2FED-54B957E94D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B00D87-083C-193B-E230-49B544D877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5A0B46-DBAA-1EFE-7693-E37422567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2CD87-725D-4AC8-A152-C15AC5AAC051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6D3F22-6179-D660-F80E-ADD8E9C14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6591E4-B39E-ECE3-B7EA-198D996B0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9BCE-9C81-410C-B48B-9B9AB14F9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8888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13213-DEBF-DBE1-BFC0-5039C9298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37F638-397A-5F30-0F7C-00B24B7B05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AE4776-721B-B467-41BE-101BB2191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2CD87-725D-4AC8-A152-C15AC5AAC051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AC34F4-897B-52B0-F26E-EC0A2F7E8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52E09F-5A63-58CC-EA6A-C1BF3E535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9BCE-9C81-410C-B48B-9B9AB14F9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2740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FD50D3-29DF-3E06-DCD2-EF3B66BDBB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CBB458-A7D3-C906-180D-06B2840462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2C9292-F5BB-6301-17AA-6CDD58E80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2CD87-725D-4AC8-A152-C15AC5AAC051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7A8EEA-86A1-4AE9-D719-2C311A2E1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9BF63-E154-C5D4-5CF7-EF3F065EF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9BCE-9C81-410C-B48B-9B9AB14F9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742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78015" y="574991"/>
            <a:ext cx="10603653" cy="1305877"/>
          </a:xfrm>
        </p:spPr>
        <p:txBody>
          <a:bodyPr anchor="t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PowerPoint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9137" y="1410025"/>
            <a:ext cx="8213912" cy="470843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DATE OR SUBTITLE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EE522EB-7D50-D8FA-1D9E-D4336C26D2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5295" y="5447975"/>
            <a:ext cx="10464800" cy="47084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Presenter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A4AC209-2E92-E1A7-DDE2-612D5620BB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8008" y="5860452"/>
            <a:ext cx="6684211" cy="47084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pic>
        <p:nvPicPr>
          <p:cNvPr id="5" name="Picture 4" descr="A picture containing text, font, poster, graphics&#10;&#10;Description automatically generated">
            <a:extLst>
              <a:ext uri="{FF2B5EF4-FFF2-40B4-BE49-F238E27FC236}">
                <a16:creationId xmlns:a16="http://schemas.microsoft.com/office/drawing/2014/main" id="{E0D45967-BC24-B993-C0A3-05556B1ABE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274" y="663931"/>
            <a:ext cx="1572126" cy="226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8551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013" y="598807"/>
            <a:ext cx="10515600" cy="1325563"/>
          </a:xfrm>
        </p:spPr>
        <p:txBody>
          <a:bodyPr anchor="t">
            <a:no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773" y="1418909"/>
            <a:ext cx="10515600" cy="4351338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293688" indent="-284163">
              <a:tabLst/>
              <a:defRPr sz="2800">
                <a:solidFill>
                  <a:schemeClr val="tx2"/>
                </a:solidFill>
              </a:defRPr>
            </a:lvl2pPr>
            <a:lvl3pPr marL="577850" indent="-284163">
              <a:buFont typeface="System Font Regular"/>
              <a:buChar char="–"/>
              <a:tabLst/>
              <a:defRPr sz="28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028252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467" y="581343"/>
            <a:ext cx="10515600" cy="1325563"/>
          </a:xfrm>
        </p:spPr>
        <p:txBody>
          <a:bodyPr anchor="t">
            <a:no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5067" y="1414780"/>
            <a:ext cx="5181600" cy="4351338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293688" indent="-284163">
              <a:tabLst/>
              <a:defRPr sz="2400">
                <a:solidFill>
                  <a:schemeClr val="tx2"/>
                </a:solidFill>
              </a:defRPr>
            </a:lvl2pPr>
            <a:lvl3pPr marL="628650" indent="-334963">
              <a:buFont typeface="System Font Regular"/>
              <a:buChar char="–"/>
              <a:tabLst/>
              <a:defRPr sz="24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6800" y="1414780"/>
            <a:ext cx="5181600" cy="4351338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293688" indent="-284163">
              <a:tabLst/>
              <a:defRPr sz="2400">
                <a:solidFill>
                  <a:schemeClr val="tx2"/>
                </a:solidFill>
              </a:defRPr>
            </a:lvl2pPr>
            <a:lvl3pPr marL="628650" indent="-334963">
              <a:buFont typeface="System Font Regular"/>
              <a:buChar char="–"/>
              <a:tabLst/>
              <a:defRPr sz="24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963908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72160" y="601980"/>
            <a:ext cx="11033264" cy="1690216"/>
          </a:xfrm>
        </p:spPr>
        <p:txBody>
          <a:bodyPr anchor="t">
            <a:no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Slide for quotes with image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580AD68-4F07-55EC-4121-3955A963234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437971" y="1485900"/>
            <a:ext cx="4890429" cy="4724400"/>
          </a:xfrm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Insert picture here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37D3700-7F4C-D2FA-4EAB-4ED64DD63F5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7587" y="1485900"/>
            <a:ext cx="5232400" cy="3754438"/>
          </a:xfrm>
        </p:spPr>
        <p:txBody>
          <a:bodyPr>
            <a:noAutofit/>
          </a:bodyPr>
          <a:lstStyle>
            <a:lvl1pPr marL="9525" indent="-9525" algn="r">
              <a:lnSpc>
                <a:spcPts val="2600"/>
              </a:lnSpc>
              <a:spcBef>
                <a:spcPct val="0"/>
              </a:spcBef>
              <a:buNone/>
              <a:tabLst/>
              <a:defRPr>
                <a:solidFill>
                  <a:schemeClr val="tx2"/>
                </a:solidFill>
              </a:defRPr>
            </a:lvl1pPr>
          </a:lstStyle>
          <a:p>
            <a:pPr>
              <a:lnSpc>
                <a:spcPts val="2600"/>
              </a:lnSpc>
              <a:spcBef>
                <a:spcPct val="0"/>
              </a:spcBef>
              <a:buNone/>
            </a:pPr>
            <a:r>
              <a:rPr lang="en-US" altLang="en-US" sz="2400">
                <a:latin typeface="Söhne" panose="020B0503030202060203" pitchFamily="34" charset="77"/>
              </a:rPr>
              <a:t>“Example of quote formatting. Lorem ipsum dolor sit </a:t>
            </a:r>
            <a:r>
              <a:rPr lang="en-US" altLang="en-US" sz="2400" err="1">
                <a:latin typeface="Söhne" panose="020B0503030202060203" pitchFamily="34" charset="77"/>
              </a:rPr>
              <a:t>amet</a:t>
            </a:r>
            <a:r>
              <a:rPr lang="en-US" altLang="en-US" sz="2400">
                <a:latin typeface="Söhne" panose="020B0503030202060203" pitchFamily="34" charset="77"/>
              </a:rPr>
              <a:t>, </a:t>
            </a:r>
            <a:r>
              <a:rPr lang="en-US" altLang="en-US" sz="2400" err="1">
                <a:latin typeface="Söhne" panose="020B0503030202060203" pitchFamily="34" charset="77"/>
              </a:rPr>
              <a:t>consectetur</a:t>
            </a:r>
            <a:r>
              <a:rPr lang="en-US" altLang="en-US" sz="2400">
                <a:latin typeface="Söhne" panose="020B0503030202060203" pitchFamily="34" charset="77"/>
              </a:rPr>
              <a:t> </a:t>
            </a:r>
            <a:r>
              <a:rPr lang="en-US" altLang="en-US" sz="2400" err="1">
                <a:latin typeface="Söhne" panose="020B0503030202060203" pitchFamily="34" charset="77"/>
              </a:rPr>
              <a:t>adipiscing</a:t>
            </a:r>
            <a:r>
              <a:rPr lang="en-US" altLang="en-US" sz="2400">
                <a:latin typeface="Söhne" panose="020B0503030202060203" pitchFamily="34" charset="77"/>
              </a:rPr>
              <a:t> </a:t>
            </a:r>
            <a:r>
              <a:rPr lang="en-US" altLang="en-US" sz="2400" err="1">
                <a:latin typeface="Söhne" panose="020B0503030202060203" pitchFamily="34" charset="77"/>
              </a:rPr>
              <a:t>elit</a:t>
            </a:r>
            <a:r>
              <a:rPr lang="en-US" altLang="en-US" sz="2400">
                <a:latin typeface="Söhne" panose="020B0503030202060203" pitchFamily="34" charset="77"/>
              </a:rPr>
              <a:t>, sed do </a:t>
            </a:r>
            <a:r>
              <a:rPr lang="en-US" altLang="en-US" sz="2400" err="1">
                <a:latin typeface="Söhne" panose="020B0503030202060203" pitchFamily="34" charset="77"/>
              </a:rPr>
              <a:t>eiusmod</a:t>
            </a:r>
            <a:r>
              <a:rPr lang="en-US" altLang="en-US" sz="2400">
                <a:latin typeface="Söhne" panose="020B0503030202060203" pitchFamily="34" charset="77"/>
              </a:rPr>
              <a:t> </a:t>
            </a:r>
            <a:r>
              <a:rPr lang="en-US" altLang="en-US" sz="2400" err="1">
                <a:latin typeface="Söhne" panose="020B0503030202060203" pitchFamily="34" charset="77"/>
              </a:rPr>
              <a:t>tempor</a:t>
            </a:r>
            <a:r>
              <a:rPr lang="en-US" altLang="en-US" sz="2400">
                <a:latin typeface="Söhne" panose="020B0503030202060203" pitchFamily="34" charset="77"/>
              </a:rPr>
              <a:t> </a:t>
            </a:r>
            <a:r>
              <a:rPr lang="en-US" altLang="en-US" sz="2400" err="1">
                <a:latin typeface="Söhne" panose="020B0503030202060203" pitchFamily="34" charset="77"/>
              </a:rPr>
              <a:t>incididunt</a:t>
            </a:r>
            <a:r>
              <a:rPr lang="en-US" altLang="en-US" sz="2400">
                <a:latin typeface="Söhne" panose="020B0503030202060203" pitchFamily="34" charset="77"/>
              </a:rPr>
              <a:t> </a:t>
            </a:r>
            <a:r>
              <a:rPr lang="en-US" altLang="en-US" sz="2400" err="1">
                <a:latin typeface="Söhne" panose="020B0503030202060203" pitchFamily="34" charset="77"/>
              </a:rPr>
              <a:t>ut</a:t>
            </a:r>
            <a:r>
              <a:rPr lang="en-US" altLang="en-US" sz="2400">
                <a:latin typeface="Söhne" panose="020B0503030202060203" pitchFamily="34" charset="77"/>
              </a:rPr>
              <a:t> labore et dolore magna </a:t>
            </a:r>
            <a:r>
              <a:rPr lang="en-US" altLang="en-US" sz="2400" err="1">
                <a:latin typeface="Söhne" panose="020B0503030202060203" pitchFamily="34" charset="77"/>
              </a:rPr>
              <a:t>aliqua</a:t>
            </a:r>
            <a:r>
              <a:rPr lang="en-US" altLang="en-US" sz="2400">
                <a:latin typeface="Söhne" panose="020B0503030202060203" pitchFamily="34" charset="77"/>
              </a:rPr>
              <a:t>.”</a:t>
            </a:r>
          </a:p>
          <a:p>
            <a:pPr algn="r">
              <a:lnSpc>
                <a:spcPts val="2600"/>
              </a:lnSpc>
              <a:spcBef>
                <a:spcPct val="0"/>
              </a:spcBef>
              <a:buNone/>
            </a:pPr>
            <a:r>
              <a:rPr lang="en-US" altLang="en-US" sz="2400">
                <a:latin typeface="Söhne" panose="020B0503030202060203" pitchFamily="34" charset="77"/>
              </a:rPr>
              <a:t>—Judge Smith </a:t>
            </a:r>
          </a:p>
        </p:txBody>
      </p:sp>
    </p:spTree>
    <p:extLst>
      <p:ext uri="{BB962C8B-B14F-4D97-AF65-F5344CB8AC3E}">
        <p14:creationId xmlns:p14="http://schemas.microsoft.com/office/powerpoint/2010/main" val="2651016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/container shape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72160" y="601980"/>
            <a:ext cx="11033264" cy="1690216"/>
          </a:xfrm>
        </p:spPr>
        <p:txBody>
          <a:bodyPr anchor="t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Slide for quotes with container shape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67199D4-941F-F22F-B7DC-78112BDD579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423102" y="1485900"/>
            <a:ext cx="4865081" cy="4413250"/>
          </a:xfrm>
          <a:prstGeom prst="round2DiagRect">
            <a:avLst>
              <a:gd name="adj1" fmla="val 11226"/>
              <a:gd name="adj2" fmla="val 0"/>
            </a:avLst>
          </a:prstGeom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on the shape to insert an image into the container shape.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9257DC-4419-3A4A-07F1-C4CB5470E69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8187" y="1485900"/>
            <a:ext cx="5327812" cy="4605338"/>
          </a:xfrm>
        </p:spPr>
        <p:txBody>
          <a:bodyPr/>
          <a:lstStyle>
            <a:lvl1pPr marL="9525" indent="-9525" algn="r">
              <a:lnSpc>
                <a:spcPts val="2600"/>
              </a:lnSpc>
              <a:spcBef>
                <a:spcPct val="0"/>
              </a:spcBef>
              <a:buNone/>
              <a:tabLst/>
              <a:defRPr sz="2800">
                <a:solidFill>
                  <a:schemeClr val="tx2"/>
                </a:solidFill>
              </a:defRPr>
            </a:lvl1pPr>
            <a:lvl2pPr marL="9525" indent="0">
              <a:buNone/>
              <a:defRPr/>
            </a:lvl2pPr>
          </a:lstStyle>
          <a:p>
            <a:pPr>
              <a:lnSpc>
                <a:spcPts val="2600"/>
              </a:lnSpc>
              <a:spcBef>
                <a:spcPct val="0"/>
              </a:spcBef>
              <a:buNone/>
            </a:pPr>
            <a:r>
              <a:rPr lang="en-US" altLang="en-US" sz="2400">
                <a:latin typeface="Söhne" panose="020B0503030202060203" pitchFamily="34" charset="77"/>
              </a:rPr>
              <a:t>“Example of quote formatting. Lorem ipsum dolor sit </a:t>
            </a:r>
            <a:r>
              <a:rPr lang="en-US" altLang="en-US" sz="2400" err="1">
                <a:latin typeface="Söhne" panose="020B0503030202060203" pitchFamily="34" charset="77"/>
              </a:rPr>
              <a:t>amet</a:t>
            </a:r>
            <a:r>
              <a:rPr lang="en-US" altLang="en-US" sz="2400">
                <a:latin typeface="Söhne" panose="020B0503030202060203" pitchFamily="34" charset="77"/>
              </a:rPr>
              <a:t>, </a:t>
            </a:r>
            <a:r>
              <a:rPr lang="en-US" altLang="en-US" sz="2400" err="1">
                <a:latin typeface="Söhne" panose="020B0503030202060203" pitchFamily="34" charset="77"/>
              </a:rPr>
              <a:t>consectetur</a:t>
            </a:r>
            <a:r>
              <a:rPr lang="en-US" altLang="en-US" sz="2400">
                <a:latin typeface="Söhne" panose="020B0503030202060203" pitchFamily="34" charset="77"/>
              </a:rPr>
              <a:t> </a:t>
            </a:r>
            <a:r>
              <a:rPr lang="en-US" altLang="en-US" sz="2400" err="1">
                <a:latin typeface="Söhne" panose="020B0503030202060203" pitchFamily="34" charset="77"/>
              </a:rPr>
              <a:t>adipiscing</a:t>
            </a:r>
            <a:r>
              <a:rPr lang="en-US" altLang="en-US" sz="2400">
                <a:latin typeface="Söhne" panose="020B0503030202060203" pitchFamily="34" charset="77"/>
              </a:rPr>
              <a:t> </a:t>
            </a:r>
            <a:r>
              <a:rPr lang="en-US" altLang="en-US" sz="2400" err="1">
                <a:latin typeface="Söhne" panose="020B0503030202060203" pitchFamily="34" charset="77"/>
              </a:rPr>
              <a:t>elit</a:t>
            </a:r>
            <a:r>
              <a:rPr lang="en-US" altLang="en-US" sz="2400">
                <a:latin typeface="Söhne" panose="020B0503030202060203" pitchFamily="34" charset="77"/>
              </a:rPr>
              <a:t>, sed do </a:t>
            </a:r>
            <a:r>
              <a:rPr lang="en-US" altLang="en-US" sz="2400" err="1">
                <a:latin typeface="Söhne" panose="020B0503030202060203" pitchFamily="34" charset="77"/>
              </a:rPr>
              <a:t>eiusmod</a:t>
            </a:r>
            <a:r>
              <a:rPr lang="en-US" altLang="en-US" sz="2400">
                <a:latin typeface="Söhne" panose="020B0503030202060203" pitchFamily="34" charset="77"/>
              </a:rPr>
              <a:t> </a:t>
            </a:r>
            <a:r>
              <a:rPr lang="en-US" altLang="en-US" sz="2400" err="1">
                <a:latin typeface="Söhne" panose="020B0503030202060203" pitchFamily="34" charset="77"/>
              </a:rPr>
              <a:t>tempor</a:t>
            </a:r>
            <a:r>
              <a:rPr lang="en-US" altLang="en-US" sz="2400">
                <a:latin typeface="Söhne" panose="020B0503030202060203" pitchFamily="34" charset="77"/>
              </a:rPr>
              <a:t> </a:t>
            </a:r>
            <a:r>
              <a:rPr lang="en-US" altLang="en-US" sz="2400" err="1">
                <a:latin typeface="Söhne" panose="020B0503030202060203" pitchFamily="34" charset="77"/>
              </a:rPr>
              <a:t>incididunt</a:t>
            </a:r>
            <a:r>
              <a:rPr lang="en-US" altLang="en-US" sz="2400">
                <a:latin typeface="Söhne" panose="020B0503030202060203" pitchFamily="34" charset="77"/>
              </a:rPr>
              <a:t> </a:t>
            </a:r>
            <a:r>
              <a:rPr lang="en-US" altLang="en-US" sz="2400" err="1">
                <a:latin typeface="Söhne" panose="020B0503030202060203" pitchFamily="34" charset="77"/>
              </a:rPr>
              <a:t>ut</a:t>
            </a:r>
            <a:r>
              <a:rPr lang="en-US" altLang="en-US" sz="2400">
                <a:latin typeface="Söhne" panose="020B0503030202060203" pitchFamily="34" charset="77"/>
              </a:rPr>
              <a:t> labore et dolore magna </a:t>
            </a:r>
            <a:r>
              <a:rPr lang="en-US" altLang="en-US" sz="2400" err="1">
                <a:latin typeface="Söhne" panose="020B0503030202060203" pitchFamily="34" charset="77"/>
              </a:rPr>
              <a:t>aliqua</a:t>
            </a:r>
            <a:r>
              <a:rPr lang="en-US" altLang="en-US" sz="2400">
                <a:latin typeface="Söhne" panose="020B0503030202060203" pitchFamily="34" charset="77"/>
              </a:rPr>
              <a:t>.”</a:t>
            </a:r>
          </a:p>
          <a:p>
            <a:pPr algn="r">
              <a:lnSpc>
                <a:spcPts val="2600"/>
              </a:lnSpc>
              <a:spcBef>
                <a:spcPct val="0"/>
              </a:spcBef>
              <a:buNone/>
            </a:pPr>
            <a:r>
              <a:rPr lang="en-US" altLang="en-US" sz="2400">
                <a:latin typeface="Söhne" panose="020B0503030202060203" pitchFamily="34" charset="77"/>
              </a:rPr>
              <a:t>—Judge Smith </a:t>
            </a:r>
          </a:p>
        </p:txBody>
      </p:sp>
    </p:spTree>
    <p:extLst>
      <p:ext uri="{BB962C8B-B14F-4D97-AF65-F5344CB8AC3E}">
        <p14:creationId xmlns:p14="http://schemas.microsoft.com/office/powerpoint/2010/main" val="37319516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44960" y="599440"/>
            <a:ext cx="10729067" cy="1666240"/>
          </a:xfrm>
        </p:spPr>
        <p:txBody>
          <a:bodyPr anchor="t">
            <a:no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here to add chapter title</a:t>
            </a:r>
          </a:p>
        </p:txBody>
      </p:sp>
    </p:spTree>
    <p:extLst>
      <p:ext uri="{BB962C8B-B14F-4D97-AF65-F5344CB8AC3E}">
        <p14:creationId xmlns:p14="http://schemas.microsoft.com/office/powerpoint/2010/main" val="27117055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with large container shap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2800" y="608967"/>
            <a:ext cx="10515600" cy="1325563"/>
          </a:xfrm>
        </p:spPr>
        <p:txBody>
          <a:bodyPr anchor="t">
            <a:no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Simple slide with container shape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1C28A43-4F7C-557F-D127-BC0B682E062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63600" y="1485900"/>
            <a:ext cx="10464800" cy="4724400"/>
          </a:xfrm>
          <a:prstGeom prst="round2DiagRect">
            <a:avLst>
              <a:gd name="adj1" fmla="val 10058"/>
              <a:gd name="adj2" fmla="val 0"/>
            </a:avLst>
          </a:prstGeom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on this object to add a picture or color within the container shape.</a:t>
            </a:r>
          </a:p>
        </p:txBody>
      </p:sp>
    </p:spTree>
    <p:extLst>
      <p:ext uri="{BB962C8B-B14F-4D97-AF65-F5344CB8AC3E}">
        <p14:creationId xmlns:p14="http://schemas.microsoft.com/office/powerpoint/2010/main" val="109641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F005D-BA2B-FE76-EA90-4CBB8BA6C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445F8B-8A98-262D-0B0F-C02AAE3BC9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F25212-07BB-684A-D028-37EE74476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8552A-5D61-49D1-BC2F-18A3D20BDDC8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332A41-6B79-57E8-AB19-FF5D8B926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2728B7-E297-7039-FDF6-2B4255AD2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9D0D0-5E4E-48BA-9FB9-06A19B2DA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6609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body text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72160" y="601980"/>
            <a:ext cx="10815635" cy="1657947"/>
          </a:xfrm>
        </p:spPr>
        <p:txBody>
          <a:bodyPr anchor="t">
            <a:no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98E312E-5341-7B9A-209F-E0384BD93B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63600" y="1485900"/>
            <a:ext cx="10464800" cy="4724400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344488" indent="-334963">
              <a:tabLst/>
              <a:defRPr sz="2800">
                <a:solidFill>
                  <a:schemeClr val="tx2"/>
                </a:solidFill>
              </a:defRPr>
            </a:lvl2pPr>
            <a:lvl3pPr marL="690563" indent="-346075">
              <a:buFont typeface="System Font Regular"/>
              <a:buChar char="–"/>
              <a:tabLst/>
              <a:defRPr sz="2800">
                <a:solidFill>
                  <a:schemeClr val="tx2"/>
                </a:solidFill>
              </a:defRPr>
            </a:lvl3pPr>
            <a:lvl5pPr marL="1828800" indent="0">
              <a:buNone/>
              <a:defRPr/>
            </a:lvl5pPr>
          </a:lstStyle>
          <a:p>
            <a:pPr lvl="0"/>
            <a:r>
              <a:rPr lang="en-US"/>
              <a:t>This is a simple slide with an overall title and a text box.</a:t>
            </a:r>
          </a:p>
          <a:p>
            <a:pPr lvl="1"/>
            <a:r>
              <a:rPr lang="en-US"/>
              <a:t>First bullet</a:t>
            </a:r>
          </a:p>
          <a:p>
            <a:pPr lvl="1"/>
            <a:r>
              <a:rPr lang="en-US"/>
              <a:t>Second bullet, etc.</a:t>
            </a:r>
          </a:p>
          <a:p>
            <a:pPr lvl="2"/>
            <a:r>
              <a:rPr lang="en-US"/>
              <a:t>Long-dash for next level content</a:t>
            </a:r>
          </a:p>
        </p:txBody>
      </p:sp>
    </p:spTree>
    <p:extLst>
      <p:ext uri="{BB962C8B-B14F-4D97-AF65-F5344CB8AC3E}">
        <p14:creationId xmlns:p14="http://schemas.microsoft.com/office/powerpoint/2010/main" val="18764851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179" y="576264"/>
            <a:ext cx="10515600" cy="2852737"/>
          </a:xfrm>
        </p:spPr>
        <p:txBody>
          <a:bodyPr anchor="t">
            <a:no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a title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226C5067-16E2-6776-994B-59AC33752222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744960" y="1419456"/>
            <a:ext cx="10583440" cy="4862281"/>
          </a:xfrm>
        </p:spPr>
        <p:txBody>
          <a:bodyPr anchor="t">
            <a:no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959229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: green w/white log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CCC5516B-1A9E-09B5-3979-5CAAC4E1E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9136" y="1060888"/>
            <a:ext cx="2973727" cy="473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2137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47516-C3EE-255A-8C03-AF27DF8AE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5949B3-465E-3A1F-5952-71E3DA7F40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29FA99-32ED-813D-1E0C-A59F684FA2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8328BA-9973-72F8-B80E-84FC78572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8552A-5D61-49D1-BC2F-18A3D20BDDC8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73E896-5FDD-F948-2306-2EA1B5EB3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1AA080-DCF5-6169-997F-379B5FFA8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9D0D0-5E4E-48BA-9FB9-06A19B2DA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524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D7C9C-A874-18F0-6F16-35294B2A7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30D62E-FFD1-7575-AC4C-06A25A9D7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3EA7AB-04BF-8E48-5DD0-A5AAF15FB0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C2A2A4-13FF-CD5F-D3D1-A751916A1E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D3D963-10E0-D907-DE27-06DFBEBE92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0BAF79-05BC-6254-6909-348298787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8552A-5D61-49D1-BC2F-18A3D20BDDC8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F16355-4BBD-2547-05ED-EC5904B2C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AF8795-BAF7-6ADF-B62E-FFBCA79A8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9D0D0-5E4E-48BA-9FB9-06A19B2DA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996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56637-5AC0-E7CC-31D1-D8828E9A4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279EB8-27D4-1E7B-2C14-CE5AF7C70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8552A-5D61-49D1-BC2F-18A3D20BDDC8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D89EDA-19B6-0007-3BCB-9605BEA34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25638B-F34C-6021-F742-BF4510801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9D0D0-5E4E-48BA-9FB9-06A19B2DA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917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003AA0-4203-ADA1-DA62-02A164E08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8552A-5D61-49D1-BC2F-18A3D20BDDC8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3132B3-5172-17EC-6C39-33D9BC576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AD330F-A9B8-DA79-CDCF-B137AD8FD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9D0D0-5E4E-48BA-9FB9-06A19B2DA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837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89168-43A0-F48A-B141-2A31370A7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9CFD9-6E76-191E-5E8D-9F01C162B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317D90-BA92-6DD4-68F5-F830B51A17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B07509-EE60-4388-D3CE-59DAA6E7E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8552A-5D61-49D1-BC2F-18A3D20BDDC8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6B3D44-4651-6E6A-3ADF-664048F1A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C700B4-FEE3-53DA-E079-0EAFF2A6B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9D0D0-5E4E-48BA-9FB9-06A19B2DA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467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64811-BE7A-7E21-3E78-94BBA4F7C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A4C366-800B-D019-05F6-689F094795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7F0526-E978-9686-59CA-D036B62C0C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87F690-AD87-1D7D-6792-69AC523ED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8552A-5D61-49D1-BC2F-18A3D20BDDC8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069EE8-AC5E-3C1E-4215-20FB145D0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777679-C973-BD09-0D8A-37FAA135B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9D0D0-5E4E-48BA-9FB9-06A19B2DA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361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B6B096-959C-18D6-018E-B9067D793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035DA1-5C39-80F7-8F80-100CB18AA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4E5354-ECEF-9047-B4BB-78F0224E7A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48552A-5D61-49D1-BC2F-18A3D20BDDC8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6050A-755E-4B62-8725-95EF6C8699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3B0E3B-90F1-39FF-BEA0-5DE49AEF4D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39D0D0-5E4E-48BA-9FB9-06A19B2DA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161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7052C-D8FE-24CA-2723-9F885D2B7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8ED930-01B9-499E-DA19-FDAAC7EA17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702909-F369-B05A-F327-41A9EA244A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FD2CD87-725D-4AC8-A152-C15AC5AAC051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D55C9-67D0-B515-1A13-36EBD6B2E9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86B134-C2FC-8856-53DB-E62166C0EE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389BCE-9C81-410C-B48B-9B9AB14F9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193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1107" y="61182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0467" y="140462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16124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txStyles>
    <p:titleStyle>
      <a:lvl1pPr algn="l" defTabSz="914400" rtl="0" eaLnBrk="1" latinLnBrk="0" hangingPunct="1">
        <a:lnSpc>
          <a:spcPts val="36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293688" indent="-28416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628650" indent="-334963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–"/>
        <a:tabLst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552">
          <p15:clr>
            <a:srgbClr val="F26B43"/>
          </p15:clr>
        </p15:guide>
        <p15:guide id="3" pos="7128">
          <p15:clr>
            <a:srgbClr val="F26B43"/>
          </p15:clr>
        </p15:guide>
        <p15:guide id="4" orient="horz" pos="936">
          <p15:clr>
            <a:srgbClr val="F26B43"/>
          </p15:clr>
        </p15:guide>
        <p15:guide id="5" orient="horz" pos="408">
          <p15:clr>
            <a:srgbClr val="F26B43"/>
          </p15:clr>
        </p15:guide>
        <p15:guide id="6" orient="horz" pos="391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3.jpe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3.jpe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3.jpe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3.jpe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3.jpe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3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microsoft.com/office/2018/10/relationships/comments" Target="../comments/modernComment_131_B9B181E2.xm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3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3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3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3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3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3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blue and white rectangle with a blue stripe&#10;&#10;Description automatically generated">
            <a:extLst>
              <a:ext uri="{FF2B5EF4-FFF2-40B4-BE49-F238E27FC236}">
                <a16:creationId xmlns:a16="http://schemas.microsoft.com/office/drawing/2014/main" id="{C2D035C8-8415-FE31-9A9C-63C88A24C4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22DBA7E-D979-02F7-C079-C6B369752E00}"/>
              </a:ext>
            </a:extLst>
          </p:cNvPr>
          <p:cNvSpPr txBox="1"/>
          <p:nvPr/>
        </p:nvSpPr>
        <p:spPr>
          <a:xfrm>
            <a:off x="8184494" y="5351083"/>
            <a:ext cx="4007505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Montserrat Black"/>
              </a:rPr>
              <a:t>April 10</a:t>
            </a:r>
            <a:r>
              <a:rPr lang="en-US" baseline="30000">
                <a:solidFill>
                  <a:schemeClr val="bg1"/>
                </a:solidFill>
                <a:latin typeface="Montserrat Black"/>
              </a:rPr>
              <a:t>th</a:t>
            </a:r>
            <a:r>
              <a:rPr lang="en-US">
                <a:solidFill>
                  <a:schemeClr val="bg1"/>
                </a:solidFill>
                <a:latin typeface="Montserrat Black"/>
              </a:rPr>
              <a:t> 2025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0348DF-B9F1-77AA-B4A0-79B9D0EDFEEA}"/>
              </a:ext>
            </a:extLst>
          </p:cNvPr>
          <p:cNvSpPr txBox="1"/>
          <p:nvPr/>
        </p:nvSpPr>
        <p:spPr>
          <a:xfrm>
            <a:off x="1227715" y="573710"/>
            <a:ext cx="9618339" cy="911788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>
              <a:lnSpc>
                <a:spcPct val="84745"/>
              </a:lnSpc>
            </a:pPr>
            <a:r>
              <a:rPr lang="en-US" sz="6000">
                <a:solidFill>
                  <a:srgbClr val="0070B8"/>
                </a:solidFill>
                <a:latin typeface="Bebas Neue"/>
              </a:rPr>
              <a:t>Performance Based Regulation (PBR)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209D3A-E737-D2F2-C54F-3A65610A00B6}"/>
              </a:ext>
            </a:extLst>
          </p:cNvPr>
          <p:cNvSpPr txBox="1"/>
          <p:nvPr/>
        </p:nvSpPr>
        <p:spPr>
          <a:xfrm>
            <a:off x="3097945" y="2612149"/>
            <a:ext cx="6053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cap="all">
                <a:solidFill>
                  <a:srgbClr val="00A458"/>
                </a:solidFill>
                <a:latin typeface="Montserrat ExtraBold" panose="00000900000000000000" pitchFamily="2" charset="0"/>
              </a:rPr>
              <a:t>Virginia Department of Energy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12BDE3F6-38DF-FBD0-5DD2-DE99C17724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5998" y="5869102"/>
            <a:ext cx="2016294" cy="5381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2941317-B0C7-0CFE-B921-A6F92A5435B1}"/>
              </a:ext>
            </a:extLst>
          </p:cNvPr>
          <p:cNvSpPr txBox="1"/>
          <p:nvPr/>
        </p:nvSpPr>
        <p:spPr>
          <a:xfrm>
            <a:off x="1696594" y="3734000"/>
            <a:ext cx="232973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latin typeface="Montserrat ExtraBold" pitchFamily="2" charset="0"/>
              </a:rPr>
              <a:t>Glenn Davis</a:t>
            </a:r>
          </a:p>
          <a:p>
            <a:r>
              <a:rPr lang="en-US" sz="1200">
                <a:latin typeface="Montserrat italic" pitchFamily="2" charset="0"/>
              </a:rPr>
              <a:t>Director</a:t>
            </a:r>
          </a:p>
          <a:p>
            <a:r>
              <a:rPr lang="en-US" sz="1200">
                <a:latin typeface="Montserrat italic" pitchFamily="2" charset="0"/>
              </a:rPr>
              <a:t>Virginia Department of Energy</a:t>
            </a:r>
          </a:p>
        </p:txBody>
      </p:sp>
      <p:sp>
        <p:nvSpPr>
          <p:cNvPr id="12" name="TextBox 17">
            <a:extLst>
              <a:ext uri="{FF2B5EF4-FFF2-40B4-BE49-F238E27FC236}">
                <a16:creationId xmlns:a16="http://schemas.microsoft.com/office/drawing/2014/main" id="{5B7B9A78-64C1-BF08-34C0-ECFC03AC20B7}"/>
              </a:ext>
            </a:extLst>
          </p:cNvPr>
          <p:cNvSpPr txBox="1"/>
          <p:nvPr/>
        </p:nvSpPr>
        <p:spPr>
          <a:xfrm>
            <a:off x="2190750" y="1800102"/>
            <a:ext cx="7867650" cy="4154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700" spc="179">
                <a:solidFill>
                  <a:srgbClr val="006FB9"/>
                </a:solidFill>
                <a:latin typeface="Arial"/>
              </a:rPr>
              <a:t>STAKEHOLDER WORKGROUP MEETING #7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E6226E-5A62-F894-FF39-80EC899AF87B}"/>
              </a:ext>
            </a:extLst>
          </p:cNvPr>
          <p:cNvSpPr txBox="1"/>
          <p:nvPr/>
        </p:nvSpPr>
        <p:spPr>
          <a:xfrm>
            <a:off x="8165666" y="3728516"/>
            <a:ext cx="232973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latin typeface="Montserrat ExtraBold" pitchFamily="2" charset="0"/>
              </a:rPr>
              <a:t>Jonika Rathi</a:t>
            </a:r>
          </a:p>
          <a:p>
            <a:r>
              <a:rPr lang="en-US" sz="1200">
                <a:latin typeface="Montserrat italic" pitchFamily="2" charset="0"/>
              </a:rPr>
              <a:t>Research Analyst</a:t>
            </a:r>
          </a:p>
          <a:p>
            <a:r>
              <a:rPr lang="en-US" sz="1200">
                <a:latin typeface="Montserrat italic" pitchFamily="2" charset="0"/>
              </a:rPr>
              <a:t>Virginia Department of Energy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4B8C18-0400-B081-80CD-1DF11F9E19B0}"/>
              </a:ext>
            </a:extLst>
          </p:cNvPr>
          <p:cNvSpPr txBox="1"/>
          <p:nvPr/>
        </p:nvSpPr>
        <p:spPr>
          <a:xfrm>
            <a:off x="4931130" y="3723232"/>
            <a:ext cx="232973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latin typeface="Montserrat ExtraBold" pitchFamily="2" charset="0"/>
              </a:rPr>
              <a:t>Larry Corkey</a:t>
            </a:r>
          </a:p>
          <a:p>
            <a:r>
              <a:rPr lang="en-US" sz="1200">
                <a:latin typeface="Montserrat italic" pitchFamily="2" charset="0"/>
              </a:rPr>
              <a:t>Manager, Policy and Planning</a:t>
            </a:r>
          </a:p>
          <a:p>
            <a:r>
              <a:rPr lang="en-US" sz="1200">
                <a:latin typeface="Montserrat italic" pitchFamily="2" charset="0"/>
              </a:rPr>
              <a:t>Virginia Department of Energy</a:t>
            </a:r>
          </a:p>
        </p:txBody>
      </p:sp>
    </p:spTree>
    <p:extLst>
      <p:ext uri="{BB962C8B-B14F-4D97-AF65-F5344CB8AC3E}">
        <p14:creationId xmlns:p14="http://schemas.microsoft.com/office/powerpoint/2010/main" val="286645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05F020-7D90-D562-330F-0B75EB67CC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1E25DC-D8C2-20E8-F6CC-572B9A8825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2031"/>
            <a:ext cx="12192000" cy="6858000"/>
          </a:xfrm>
          <a:prstGeom prst="rect">
            <a:avLst/>
          </a:prstGeom>
        </p:spPr>
      </p:pic>
      <p:pic>
        <p:nvPicPr>
          <p:cNvPr id="3" name="Picture 2" descr="A white and blue file folder&#10;&#10;Description automatically generated">
            <a:extLst>
              <a:ext uri="{FF2B5EF4-FFF2-40B4-BE49-F238E27FC236}">
                <a16:creationId xmlns:a16="http://schemas.microsoft.com/office/drawing/2014/main" id="{6AA08A3D-6F63-E2B7-66AB-D0FD0C52E14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2031"/>
            <a:ext cx="12192000" cy="68580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FB7EADC7-5A61-3145-48EA-64AD09AFFBA0}"/>
              </a:ext>
            </a:extLst>
          </p:cNvPr>
          <p:cNvGrpSpPr/>
          <p:nvPr/>
        </p:nvGrpSpPr>
        <p:grpSpPr>
          <a:xfrm>
            <a:off x="174829" y="6242587"/>
            <a:ext cx="3484743" cy="380214"/>
            <a:chOff x="8377050" y="6343057"/>
            <a:chExt cx="3484743" cy="38021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509658C-D44B-5128-B481-7927D74CC745}"/>
                </a:ext>
              </a:extLst>
            </p:cNvPr>
            <p:cNvSpPr txBox="1"/>
            <p:nvPr/>
          </p:nvSpPr>
          <p:spPr>
            <a:xfrm>
              <a:off x="8827924" y="6386970"/>
              <a:ext cx="3033869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300" cap="all">
                  <a:solidFill>
                    <a:prstClr val="white"/>
                  </a:solidFill>
                  <a:latin typeface="Montserrat Black" pitchFamily="2" charset="0"/>
                </a:rPr>
                <a:t>SCC PBR STUDY</a:t>
              </a:r>
              <a:endParaRPr kumimoji="0" lang="en-US" sz="1300" b="0" i="0" u="none" strike="noStrike" kern="1200" cap="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Black" pitchFamily="2" charset="0"/>
                <a:ea typeface="+mn-ea"/>
                <a:cs typeface="+mn-cs"/>
              </a:endParaRPr>
            </a:p>
          </p:txBody>
        </p: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D29AAD12-E03B-6CDB-A9C0-AAE673CF15C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377050" y="6343057"/>
              <a:ext cx="389720" cy="380214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71E3CAC-46FB-BCF0-493F-1F35D4B970D5}"/>
              </a:ext>
            </a:extLst>
          </p:cNvPr>
          <p:cNvSpPr txBox="1"/>
          <p:nvPr/>
        </p:nvSpPr>
        <p:spPr>
          <a:xfrm>
            <a:off x="1314333" y="36369"/>
            <a:ext cx="9136012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 sz="6000">
                <a:solidFill>
                  <a:srgbClr val="006FB7"/>
                </a:solidFill>
                <a:latin typeface="Bebas Neue"/>
              </a:rPr>
              <a:t>Regulation of competitive service providers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B91B43-D0C8-1F7C-F8F4-7262307574E3}"/>
              </a:ext>
            </a:extLst>
          </p:cNvPr>
          <p:cNvSpPr txBox="1"/>
          <p:nvPr/>
        </p:nvSpPr>
        <p:spPr>
          <a:xfrm>
            <a:off x="1314333" y="1839929"/>
            <a:ext cx="9227506" cy="4462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en-US" sz="2000">
                <a:solidFill>
                  <a:srgbClr val="333333"/>
                </a:solidFill>
                <a:latin typeface="Montserrat"/>
                <a:cs typeface="Arial"/>
              </a:rPr>
              <a:t>What influence or incentives does the current regulatory framework provide the CSPs?</a:t>
            </a:r>
            <a:br>
              <a:rPr lang="en-US" sz="2000">
                <a:solidFill>
                  <a:srgbClr val="333333"/>
                </a:solidFill>
                <a:latin typeface="Montserrat"/>
                <a:cs typeface="Arial"/>
              </a:rPr>
            </a:br>
            <a:endParaRPr lang="en-US" sz="2000">
              <a:latin typeface="Montserrat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000">
                <a:solidFill>
                  <a:srgbClr val="333333"/>
                </a:solidFill>
                <a:latin typeface="Montserrat"/>
                <a:cs typeface="Arial"/>
              </a:rPr>
              <a:t>What effects on CSPs do we expect if performance-based or alternative tools discussed in these workshops are applied to regulated utilities? </a:t>
            </a:r>
            <a:br>
              <a:rPr lang="en-US" sz="2000">
                <a:solidFill>
                  <a:srgbClr val="333333"/>
                </a:solidFill>
                <a:latin typeface="Montserrat"/>
                <a:cs typeface="Arial"/>
              </a:rPr>
            </a:br>
            <a:endParaRPr lang="en-US" sz="2000">
              <a:latin typeface="Montserrat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000">
                <a:solidFill>
                  <a:srgbClr val="333333"/>
                </a:solidFill>
                <a:latin typeface="Montserrat"/>
                <a:ea typeface="Calibri"/>
                <a:cs typeface="Arial"/>
              </a:rPr>
              <a:t>What would be the challenges in applying these tools to CSPs?</a:t>
            </a:r>
            <a:br>
              <a:rPr lang="en-US" sz="2000">
                <a:solidFill>
                  <a:srgbClr val="333333"/>
                </a:solidFill>
                <a:latin typeface="Montserrat"/>
                <a:ea typeface="Calibri"/>
                <a:cs typeface="Arial"/>
              </a:rPr>
            </a:br>
            <a:endParaRPr lang="en-US" sz="2000">
              <a:latin typeface="Montserrat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000">
                <a:solidFill>
                  <a:srgbClr val="333333"/>
                </a:solidFill>
                <a:latin typeface="Montserrat"/>
                <a:ea typeface="Calibri"/>
                <a:cs typeface="Arial"/>
              </a:rPr>
              <a:t>How should CSP regulation relate to IOU regulation? Are there certain performance areas that, if incentivized, could create more effective dynamics between IOUs, CSPs, and the Commonwealth’s goals?</a:t>
            </a:r>
            <a:endParaRPr lang="en-US" sz="2000">
              <a:latin typeface="Montserrat"/>
            </a:endParaRPr>
          </a:p>
          <a:p>
            <a:pPr algn="just"/>
            <a:endParaRPr lang="en-US" sz="2400" i="1">
              <a:solidFill>
                <a:srgbClr val="333333"/>
              </a:solidFill>
              <a:latin typeface="Montserrat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9874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DAE381-0103-DD49-88E9-BB2607D10C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7DC57C1-1C51-0D4C-98CD-E34AA2DC0F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2031"/>
            <a:ext cx="12192000" cy="6858000"/>
          </a:xfrm>
          <a:prstGeom prst="rect">
            <a:avLst/>
          </a:prstGeom>
        </p:spPr>
      </p:pic>
      <p:pic>
        <p:nvPicPr>
          <p:cNvPr id="3" name="Picture 2" descr="A white and blue file folder&#10;&#10;Description automatically generated">
            <a:extLst>
              <a:ext uri="{FF2B5EF4-FFF2-40B4-BE49-F238E27FC236}">
                <a16:creationId xmlns:a16="http://schemas.microsoft.com/office/drawing/2014/main" id="{3858095C-B08F-1D8A-7E1C-350F7098362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2031"/>
            <a:ext cx="12192000" cy="68580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36627A3C-C2C6-A0D6-92AA-5FDC2C086AE7}"/>
              </a:ext>
            </a:extLst>
          </p:cNvPr>
          <p:cNvGrpSpPr/>
          <p:nvPr/>
        </p:nvGrpSpPr>
        <p:grpSpPr>
          <a:xfrm>
            <a:off x="174829" y="6242587"/>
            <a:ext cx="3484743" cy="380214"/>
            <a:chOff x="8377050" y="6343057"/>
            <a:chExt cx="3484743" cy="38021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0408EE8-4B9F-6BAD-A8A0-D6A3972775E4}"/>
                </a:ext>
              </a:extLst>
            </p:cNvPr>
            <p:cNvSpPr txBox="1"/>
            <p:nvPr/>
          </p:nvSpPr>
          <p:spPr>
            <a:xfrm>
              <a:off x="8827924" y="6386970"/>
              <a:ext cx="3033869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300" cap="all">
                  <a:solidFill>
                    <a:prstClr val="white"/>
                  </a:solidFill>
                  <a:latin typeface="Montserrat Black" pitchFamily="2" charset="0"/>
                </a:rPr>
                <a:t>SCC PBR STUDY</a:t>
              </a:r>
              <a:endParaRPr kumimoji="0" lang="en-US" sz="1300" b="0" i="0" u="none" strike="noStrike" kern="1200" cap="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Black" pitchFamily="2" charset="0"/>
                <a:ea typeface="+mn-ea"/>
                <a:cs typeface="+mn-cs"/>
              </a:endParaRPr>
            </a:p>
          </p:txBody>
        </p: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C1499AEB-7A49-A3CF-BA21-B164260B68B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377050" y="6343057"/>
              <a:ext cx="389720" cy="380214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A0CBB15-5429-3D1E-5653-8D1C4D565686}"/>
              </a:ext>
            </a:extLst>
          </p:cNvPr>
          <p:cNvSpPr txBox="1"/>
          <p:nvPr/>
        </p:nvSpPr>
        <p:spPr>
          <a:xfrm>
            <a:off x="2359113" y="1090804"/>
            <a:ext cx="7571271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 sz="6000">
                <a:solidFill>
                  <a:srgbClr val="006FB7"/>
                </a:solidFill>
                <a:latin typeface="Bebas Neue"/>
              </a:rPr>
              <a:t>Final comments and exercise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359039-F247-7D8F-54EF-32F45D217130}"/>
              </a:ext>
            </a:extLst>
          </p:cNvPr>
          <p:cNvSpPr txBox="1"/>
          <p:nvPr/>
        </p:nvSpPr>
        <p:spPr>
          <a:xfrm>
            <a:off x="3182102" y="2598227"/>
            <a:ext cx="5827795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Bef>
                <a:spcPts val="1000"/>
              </a:spcBef>
              <a:defRPr/>
            </a:pPr>
            <a:r>
              <a:rPr lang="en-US" sz="3200">
                <a:solidFill>
                  <a:srgbClr val="00A458"/>
                </a:solidFill>
                <a:latin typeface="Montserrat ExtraBold"/>
              </a:rPr>
              <a:t>Discussion and Questions</a:t>
            </a:r>
          </a:p>
        </p:txBody>
      </p:sp>
    </p:spTree>
    <p:extLst>
      <p:ext uri="{BB962C8B-B14F-4D97-AF65-F5344CB8AC3E}">
        <p14:creationId xmlns:p14="http://schemas.microsoft.com/office/powerpoint/2010/main" val="2599469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BAF3C3-4AAB-0CA0-D120-930D8A1E92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461D8F-F7D3-2DDB-11D8-6BD58766D7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white and blue file folder&#10;&#10;Description automatically generated">
            <a:extLst>
              <a:ext uri="{FF2B5EF4-FFF2-40B4-BE49-F238E27FC236}">
                <a16:creationId xmlns:a16="http://schemas.microsoft.com/office/drawing/2014/main" id="{D6A3D125-F078-8082-9203-C0FCFE20619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CD25C849-0976-24C4-307D-B2B08AE763CB}"/>
              </a:ext>
            </a:extLst>
          </p:cNvPr>
          <p:cNvGrpSpPr/>
          <p:nvPr/>
        </p:nvGrpSpPr>
        <p:grpSpPr>
          <a:xfrm>
            <a:off x="298654" y="6324600"/>
            <a:ext cx="3484743" cy="380214"/>
            <a:chOff x="8377050" y="6343057"/>
            <a:chExt cx="3484743" cy="38021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8EE4EA5-33BA-DCEA-C259-32E6D389462E}"/>
                </a:ext>
              </a:extLst>
            </p:cNvPr>
            <p:cNvSpPr txBox="1"/>
            <p:nvPr/>
          </p:nvSpPr>
          <p:spPr>
            <a:xfrm>
              <a:off x="8827924" y="6386970"/>
              <a:ext cx="3033869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300" cap="all">
                  <a:solidFill>
                    <a:prstClr val="white"/>
                  </a:solidFill>
                  <a:latin typeface="Montserrat Black" pitchFamily="2" charset="0"/>
                </a:rPr>
                <a:t>SCC PBR STUDY</a:t>
              </a:r>
            </a:p>
          </p:txBody>
        </p: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55934240-EBE5-EDF9-3F3C-4CE26FD9845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377050" y="6343057"/>
              <a:ext cx="389720" cy="380214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BC58789B-1D40-5F7C-0D34-C9F02815E7B9}"/>
              </a:ext>
            </a:extLst>
          </p:cNvPr>
          <p:cNvSpPr txBox="1"/>
          <p:nvPr/>
        </p:nvSpPr>
        <p:spPr>
          <a:xfrm>
            <a:off x="2551990" y="2256418"/>
            <a:ext cx="7678301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006FB7"/>
                </a:solidFill>
                <a:effectLst/>
                <a:uLnTx/>
                <a:uFillTx/>
                <a:latin typeface="Bebas Neue"/>
              </a:rPr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4072271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9F10D6-9756-F596-2A4F-193D70AA8E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white and blue file folder&#10;&#10;Description automatically generated">
            <a:extLst>
              <a:ext uri="{FF2B5EF4-FFF2-40B4-BE49-F238E27FC236}">
                <a16:creationId xmlns:a16="http://schemas.microsoft.com/office/drawing/2014/main" id="{06EAC16A-3484-601F-E0DD-0F06C5DDA31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E89BDB67-17D0-2D69-67B2-2FC1B1DDC5A5}"/>
              </a:ext>
            </a:extLst>
          </p:cNvPr>
          <p:cNvGrpSpPr/>
          <p:nvPr/>
        </p:nvGrpSpPr>
        <p:grpSpPr>
          <a:xfrm>
            <a:off x="298654" y="6324600"/>
            <a:ext cx="3484743" cy="380214"/>
            <a:chOff x="8377050" y="6343057"/>
            <a:chExt cx="3484743" cy="38021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C3CA2B6-C400-7C71-B9C4-BA88CDCB3DE5}"/>
                </a:ext>
              </a:extLst>
            </p:cNvPr>
            <p:cNvSpPr txBox="1"/>
            <p:nvPr/>
          </p:nvSpPr>
          <p:spPr>
            <a:xfrm>
              <a:off x="8827924" y="6386970"/>
              <a:ext cx="3033869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300" cap="all">
                  <a:solidFill>
                    <a:prstClr val="white"/>
                  </a:solidFill>
                  <a:latin typeface="Montserrat Black" pitchFamily="2" charset="0"/>
                </a:rPr>
                <a:t>SCC PBR STUDY</a:t>
              </a:r>
              <a:endParaRPr kumimoji="0" lang="en-US" sz="1300" b="0" i="0" u="none" strike="noStrike" kern="1200" cap="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Black" pitchFamily="2" charset="0"/>
                <a:ea typeface="+mn-ea"/>
                <a:cs typeface="+mn-cs"/>
              </a:endParaRPr>
            </a:p>
          </p:txBody>
        </p: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15EC349E-475A-3394-B59C-3E460B023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377050" y="6343057"/>
              <a:ext cx="389720" cy="380214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E80228E9-6F68-10E5-32CF-B24DB5823B34}"/>
              </a:ext>
            </a:extLst>
          </p:cNvPr>
          <p:cNvSpPr txBox="1"/>
          <p:nvPr/>
        </p:nvSpPr>
        <p:spPr>
          <a:xfrm>
            <a:off x="1099752" y="138290"/>
            <a:ext cx="9990667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en-US" sz="6000">
                <a:solidFill>
                  <a:srgbClr val="006FB7"/>
                </a:solidFill>
                <a:latin typeface="Bebas Neue"/>
              </a:rPr>
              <a:t>next steps</a:t>
            </a:r>
            <a:endParaRPr kumimoji="0" lang="en-US" sz="6000" b="0" i="0" u="none" strike="noStrike" kern="1200" cap="none" spc="0" normalizeH="0" baseline="0" noProof="0">
              <a:ln>
                <a:noFill/>
              </a:ln>
              <a:solidFill>
                <a:srgbClr val="006FB7"/>
              </a:solidFill>
              <a:effectLst/>
              <a:uLnTx/>
              <a:uFillTx/>
              <a:latin typeface="Bebas Neue" panose="020B0606020202050201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320040-6BDF-0F7B-63C0-63D3EB7A070F}"/>
              </a:ext>
            </a:extLst>
          </p:cNvPr>
          <p:cNvSpPr txBox="1"/>
          <p:nvPr/>
        </p:nvSpPr>
        <p:spPr>
          <a:xfrm>
            <a:off x="1822790" y="1717522"/>
            <a:ext cx="8554534" cy="418576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1000"/>
              </a:spcBef>
              <a:spcAft>
                <a:spcPts val="1200"/>
              </a:spcAft>
              <a:defRPr/>
            </a:pPr>
            <a:r>
              <a:rPr lang="en-US" sz="3200">
                <a:solidFill>
                  <a:srgbClr val="00A458"/>
                </a:solidFill>
                <a:latin typeface="Montserrat ExtraBold"/>
              </a:rPr>
              <a:t>Timeline :</a:t>
            </a:r>
            <a:endParaRPr lang="en-US" sz="3200">
              <a:solidFill>
                <a:prstClr val="black"/>
              </a:solidFill>
              <a:highlight>
                <a:srgbClr val="FFFF00"/>
              </a:highlight>
              <a:latin typeface="Montserrat ExtraBold"/>
            </a:endParaRPr>
          </a:p>
          <a:p>
            <a:pPr marL="800100" lvl="1" indent="-342900">
              <a:buFont typeface="Courier New" panose="02070309020205020404" pitchFamily="49" charset="0"/>
              <a:buChar char="o"/>
              <a:defRPr/>
            </a:pPr>
            <a:r>
              <a:rPr lang="en-US" sz="2800">
                <a:solidFill>
                  <a:prstClr val="black"/>
                </a:solidFill>
                <a:latin typeface="Montserrat"/>
              </a:rPr>
              <a:t>Ongoing open public comment period until </a:t>
            </a:r>
            <a:r>
              <a:rPr lang="en-US" sz="2800">
                <a:solidFill>
                  <a:prstClr val="black"/>
                </a:solidFill>
                <a:highlight>
                  <a:srgbClr val="FFFF00"/>
                </a:highlight>
                <a:latin typeface="Montserrat"/>
              </a:rPr>
              <a:t>11</a:t>
            </a:r>
            <a:r>
              <a:rPr lang="en-US" sz="2800" baseline="30000">
                <a:solidFill>
                  <a:prstClr val="black"/>
                </a:solidFill>
                <a:highlight>
                  <a:srgbClr val="FFFF00"/>
                </a:highlight>
                <a:latin typeface="Montserrat"/>
              </a:rPr>
              <a:t>th</a:t>
            </a:r>
            <a:r>
              <a:rPr lang="en-US" sz="2800">
                <a:solidFill>
                  <a:prstClr val="black"/>
                </a:solidFill>
                <a:highlight>
                  <a:srgbClr val="FFFF00"/>
                </a:highlight>
                <a:latin typeface="Montserrat"/>
              </a:rPr>
              <a:t> April.</a:t>
            </a:r>
          </a:p>
          <a:p>
            <a:pPr lvl="1">
              <a:defRPr/>
            </a:pPr>
            <a:endParaRPr lang="en-US" sz="2800">
              <a:solidFill>
                <a:prstClr val="black"/>
              </a:solidFill>
              <a:latin typeface="Montserrat"/>
            </a:endParaRPr>
          </a:p>
          <a:p>
            <a:pPr marL="800100" lvl="1" indent="-342900">
              <a:buFont typeface="Courier New" panose="02070309020205020404" pitchFamily="49" charset="0"/>
              <a:buChar char="o"/>
              <a:defRPr/>
            </a:pPr>
            <a:r>
              <a:rPr lang="en-US" sz="2800">
                <a:solidFill>
                  <a:prstClr val="black"/>
                </a:solidFill>
                <a:latin typeface="Montserrat"/>
              </a:rPr>
              <a:t>PBR Assessment Exercise due on </a:t>
            </a:r>
            <a:r>
              <a:rPr lang="en-US" sz="2800">
                <a:solidFill>
                  <a:prstClr val="black"/>
                </a:solidFill>
                <a:highlight>
                  <a:srgbClr val="FFFF00"/>
                </a:highlight>
                <a:latin typeface="Montserrat"/>
              </a:rPr>
              <a:t>11</a:t>
            </a:r>
            <a:r>
              <a:rPr lang="en-US" sz="2800" baseline="30000">
                <a:solidFill>
                  <a:prstClr val="black"/>
                </a:solidFill>
                <a:highlight>
                  <a:srgbClr val="FFFF00"/>
                </a:highlight>
                <a:latin typeface="Montserrat"/>
              </a:rPr>
              <a:t>th</a:t>
            </a:r>
            <a:r>
              <a:rPr lang="en-US" sz="2800">
                <a:solidFill>
                  <a:prstClr val="black"/>
                </a:solidFill>
                <a:highlight>
                  <a:srgbClr val="FFFF00"/>
                </a:highlight>
                <a:latin typeface="Montserrat"/>
              </a:rPr>
              <a:t> April.</a:t>
            </a:r>
          </a:p>
          <a:p>
            <a:pPr lvl="1">
              <a:defRPr/>
            </a:pPr>
            <a:endParaRPr lang="en-US" sz="2800">
              <a:solidFill>
                <a:prstClr val="black"/>
              </a:solidFill>
              <a:latin typeface="Montserrat"/>
            </a:endParaRPr>
          </a:p>
          <a:p>
            <a:pPr marL="800100" lvl="1" indent="-342900">
              <a:buFont typeface="Courier New" panose="02070309020205020404" pitchFamily="49" charset="0"/>
              <a:buChar char="o"/>
              <a:defRPr/>
            </a:pPr>
            <a:r>
              <a:rPr lang="en-US" sz="2800">
                <a:solidFill>
                  <a:prstClr val="black"/>
                </a:solidFill>
                <a:latin typeface="Montserrat"/>
              </a:rPr>
              <a:t>Department of Energy Report to SCC due on </a:t>
            </a:r>
            <a:r>
              <a:rPr lang="en-US" sz="2800">
                <a:solidFill>
                  <a:prstClr val="black"/>
                </a:solidFill>
                <a:highlight>
                  <a:srgbClr val="FFFF00"/>
                </a:highlight>
                <a:latin typeface="Montserrat"/>
              </a:rPr>
              <a:t>9</a:t>
            </a:r>
            <a:r>
              <a:rPr lang="en-US" sz="2800" baseline="30000">
                <a:solidFill>
                  <a:prstClr val="black"/>
                </a:solidFill>
                <a:highlight>
                  <a:srgbClr val="FFFF00"/>
                </a:highlight>
                <a:latin typeface="Montserrat"/>
              </a:rPr>
              <a:t>th</a:t>
            </a:r>
            <a:r>
              <a:rPr lang="en-US" sz="2800">
                <a:solidFill>
                  <a:prstClr val="black"/>
                </a:solidFill>
                <a:highlight>
                  <a:srgbClr val="FFFF00"/>
                </a:highlight>
                <a:latin typeface="Montserrat"/>
              </a:rPr>
              <a:t> May.</a:t>
            </a:r>
          </a:p>
          <a:p>
            <a:pPr marL="800100" lvl="1" indent="-342900">
              <a:buFont typeface="Courier New" panose="02070309020205020404" pitchFamily="49" charset="0"/>
              <a:buChar char="o"/>
              <a:defRPr/>
            </a:pPr>
            <a:endParaRPr lang="en-US" sz="2800">
              <a:solidFill>
                <a:prstClr val="black"/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837418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8BAEC6-B0A1-6DC7-5841-85F834AD0B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567DFC-9B11-91C4-1E71-70C66E5009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white and blue file folder&#10;&#10;Description automatically generated">
            <a:extLst>
              <a:ext uri="{FF2B5EF4-FFF2-40B4-BE49-F238E27FC236}">
                <a16:creationId xmlns:a16="http://schemas.microsoft.com/office/drawing/2014/main" id="{E5496CC5-CC43-529C-9DD9-DF5934391E1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0EF0B10B-39F0-82F4-8C6A-12C83C350367}"/>
              </a:ext>
            </a:extLst>
          </p:cNvPr>
          <p:cNvGrpSpPr/>
          <p:nvPr/>
        </p:nvGrpSpPr>
        <p:grpSpPr>
          <a:xfrm>
            <a:off x="298654" y="6324600"/>
            <a:ext cx="3484743" cy="380214"/>
            <a:chOff x="8377050" y="6343057"/>
            <a:chExt cx="3484743" cy="38021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99E8749-C6C1-3CEC-9FDF-CB6EEB1AC728}"/>
                </a:ext>
              </a:extLst>
            </p:cNvPr>
            <p:cNvSpPr txBox="1"/>
            <p:nvPr/>
          </p:nvSpPr>
          <p:spPr>
            <a:xfrm>
              <a:off x="8827924" y="6386970"/>
              <a:ext cx="3033869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300" cap="all">
                  <a:solidFill>
                    <a:prstClr val="white"/>
                  </a:solidFill>
                  <a:latin typeface="Montserrat Black" pitchFamily="2" charset="0"/>
                </a:rPr>
                <a:t>SCC PBR STUDY</a:t>
              </a:r>
              <a:endParaRPr kumimoji="0" lang="en-US" sz="1300" b="0" i="0" u="none" strike="noStrike" kern="1200" cap="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Black" pitchFamily="2" charset="0"/>
                <a:ea typeface="+mn-ea"/>
                <a:cs typeface="+mn-cs"/>
              </a:endParaRPr>
            </a:p>
          </p:txBody>
        </p: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8D3075B8-805A-5EB7-1783-A0634D03F08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377050" y="6343057"/>
              <a:ext cx="389720" cy="380214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95E6E81B-47C3-F0FC-89D9-E91F600E159A}"/>
              </a:ext>
            </a:extLst>
          </p:cNvPr>
          <p:cNvSpPr txBox="1"/>
          <p:nvPr/>
        </p:nvSpPr>
        <p:spPr>
          <a:xfrm>
            <a:off x="1100666" y="143775"/>
            <a:ext cx="9990667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en-US" sz="6000">
                <a:solidFill>
                  <a:srgbClr val="006FB7"/>
                </a:solidFill>
                <a:latin typeface="Bebas Neue"/>
              </a:rPr>
              <a:t>next steps</a:t>
            </a:r>
            <a:endParaRPr kumimoji="0" lang="en-US" sz="6000" b="0" i="0" u="none" strike="noStrike" kern="1200" cap="none" spc="0" normalizeH="0" baseline="0" noProof="0">
              <a:ln>
                <a:noFill/>
              </a:ln>
              <a:solidFill>
                <a:srgbClr val="006FB7"/>
              </a:solidFill>
              <a:effectLst/>
              <a:uLnTx/>
              <a:uFillTx/>
              <a:latin typeface="Bebas Neue" panose="020B0606020202050201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E8F286-7F51-DF5D-C0F4-F4A06352AE20}"/>
              </a:ext>
            </a:extLst>
          </p:cNvPr>
          <p:cNvSpPr txBox="1"/>
          <p:nvPr/>
        </p:nvSpPr>
        <p:spPr>
          <a:xfrm>
            <a:off x="688374" y="1977393"/>
            <a:ext cx="11303140" cy="289310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1000"/>
              </a:spcBef>
              <a:spcAft>
                <a:spcPts val="1200"/>
              </a:spcAft>
              <a:defRPr/>
            </a:pPr>
            <a:r>
              <a:rPr lang="en-US" sz="3200">
                <a:solidFill>
                  <a:srgbClr val="00A458"/>
                </a:solidFill>
                <a:latin typeface="Montserrat ExtraBold"/>
              </a:rPr>
              <a:t>Future Meetings :</a:t>
            </a:r>
            <a:endParaRPr lang="en-US" sz="2800">
              <a:solidFill>
                <a:prstClr val="black"/>
              </a:solidFill>
              <a:highlight>
                <a:srgbClr val="FFFF00"/>
              </a:highlight>
              <a:latin typeface="Montserrat"/>
            </a:endParaRPr>
          </a:p>
          <a:p>
            <a:pPr marL="800100" lvl="1" indent="-342900">
              <a:buFont typeface="Courier New" panose="02070309020205020404" pitchFamily="49" charset="0"/>
              <a:buChar char="o"/>
              <a:defRPr/>
            </a:pPr>
            <a:r>
              <a:rPr lang="en-US" sz="2800">
                <a:solidFill>
                  <a:prstClr val="black"/>
                </a:solidFill>
                <a:latin typeface="Montserrat"/>
              </a:rPr>
              <a:t>Stakeholder Group Meeting #8 is scheduled for </a:t>
            </a:r>
            <a:r>
              <a:rPr lang="en-US" sz="2800">
                <a:solidFill>
                  <a:prstClr val="black"/>
                </a:solidFill>
                <a:highlight>
                  <a:srgbClr val="FFFF00"/>
                </a:highlight>
                <a:latin typeface="Montserrat"/>
              </a:rPr>
              <a:t>22nd April from 1 pm – 4 pm</a:t>
            </a:r>
          </a:p>
          <a:p>
            <a:pPr marL="1257300" lvl="2" indent="-342900">
              <a:buFont typeface="Courier New" panose="02070309020205020404" pitchFamily="49" charset="0"/>
              <a:buChar char="o"/>
              <a:defRPr/>
            </a:pPr>
            <a:r>
              <a:rPr lang="en-US" sz="2800">
                <a:solidFill>
                  <a:prstClr val="black"/>
                </a:solidFill>
                <a:latin typeface="Montserrat"/>
              </a:rPr>
              <a:t>Virginia Manufacturer's Association to present on carbon leakage</a:t>
            </a:r>
          </a:p>
          <a:p>
            <a:pPr marL="1257300" lvl="2" indent="-342900">
              <a:buFont typeface="Courier New" panose="02070309020205020404" pitchFamily="49" charset="0"/>
              <a:buChar char="o"/>
              <a:defRPr/>
            </a:pPr>
            <a:r>
              <a:rPr lang="en-US" sz="2800">
                <a:solidFill>
                  <a:prstClr val="black"/>
                </a:solidFill>
                <a:latin typeface="Montserrat"/>
              </a:rPr>
              <a:t>Review the draft report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498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9F10D6-9756-F596-2A4F-193D70AA8E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2031"/>
            <a:ext cx="12192000" cy="6858000"/>
          </a:xfrm>
          <a:prstGeom prst="rect">
            <a:avLst/>
          </a:prstGeom>
        </p:spPr>
      </p:pic>
      <p:pic>
        <p:nvPicPr>
          <p:cNvPr id="3" name="Picture 2" descr="A white and blue file folder&#10;&#10;Description automatically generated">
            <a:extLst>
              <a:ext uri="{FF2B5EF4-FFF2-40B4-BE49-F238E27FC236}">
                <a16:creationId xmlns:a16="http://schemas.microsoft.com/office/drawing/2014/main" id="{06EAC16A-3484-601F-E0DD-0F06C5DDA31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2031"/>
            <a:ext cx="12192000" cy="68580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E89BDB67-17D0-2D69-67B2-2FC1B1DDC5A5}"/>
              </a:ext>
            </a:extLst>
          </p:cNvPr>
          <p:cNvGrpSpPr/>
          <p:nvPr/>
        </p:nvGrpSpPr>
        <p:grpSpPr>
          <a:xfrm>
            <a:off x="174829" y="6242587"/>
            <a:ext cx="3484743" cy="380214"/>
            <a:chOff x="8377050" y="6343057"/>
            <a:chExt cx="3484743" cy="38021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C3CA2B6-C400-7C71-B9C4-BA88CDCB3DE5}"/>
                </a:ext>
              </a:extLst>
            </p:cNvPr>
            <p:cNvSpPr txBox="1"/>
            <p:nvPr/>
          </p:nvSpPr>
          <p:spPr>
            <a:xfrm>
              <a:off x="8827924" y="6386970"/>
              <a:ext cx="3033869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300" cap="all">
                  <a:solidFill>
                    <a:prstClr val="white"/>
                  </a:solidFill>
                  <a:latin typeface="Montserrat Black" pitchFamily="2" charset="0"/>
                </a:rPr>
                <a:t>SCC PBR STUDY</a:t>
              </a:r>
              <a:endParaRPr kumimoji="0" lang="en-US" sz="1300" b="0" i="0" u="none" strike="noStrike" kern="1200" cap="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Black" pitchFamily="2" charset="0"/>
                <a:ea typeface="+mn-ea"/>
                <a:cs typeface="+mn-cs"/>
              </a:endParaRPr>
            </a:p>
          </p:txBody>
        </p: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15EC349E-475A-3394-B59C-3E460B023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377050" y="6343057"/>
              <a:ext cx="389720" cy="380214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EBA91C3-C554-DAC2-B0FD-B66EE79100BE}"/>
              </a:ext>
            </a:extLst>
          </p:cNvPr>
          <p:cNvSpPr txBox="1"/>
          <p:nvPr/>
        </p:nvSpPr>
        <p:spPr>
          <a:xfrm>
            <a:off x="4184871" y="79075"/>
            <a:ext cx="4136971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 sz="4800">
                <a:solidFill>
                  <a:srgbClr val="006FB7"/>
                </a:solidFill>
                <a:latin typeface="Bebas Neue"/>
              </a:rPr>
              <a:t>Stakeholder group</a:t>
            </a:r>
            <a:endParaRPr lang="en-US" sz="4800" b="0" i="0" u="none" strike="noStrike" kern="1200" cap="none" spc="0" normalizeH="0" baseline="0" noProof="0">
              <a:ln>
                <a:noFill/>
              </a:ln>
              <a:solidFill>
                <a:srgbClr val="006FB7"/>
              </a:solidFill>
              <a:effectLst/>
              <a:uLnTx/>
              <a:uFillTx/>
              <a:latin typeface="Bebas Neue" panose="020B0606020202050201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1A02EE-6101-440D-34B3-E26C5399D53D}"/>
              </a:ext>
            </a:extLst>
          </p:cNvPr>
          <p:cNvSpPr txBox="1"/>
          <p:nvPr/>
        </p:nvSpPr>
        <p:spPr>
          <a:xfrm>
            <a:off x="459013" y="705418"/>
            <a:ext cx="5800160" cy="563231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latin typeface="Montserrat"/>
                <a:ea typeface="+mn-lt"/>
                <a:cs typeface="+mn-lt"/>
              </a:rPr>
              <a:t>Advanced Energy United</a:t>
            </a:r>
            <a:endParaRPr lang="en-US">
              <a:latin typeface="Aptos" panose="02110004020202020204"/>
              <a:ea typeface="+mn-lt"/>
              <a:cs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latin typeface="Montserrat"/>
                <a:ea typeface="+mn-lt"/>
                <a:cs typeface="+mn-lt"/>
              </a:rPr>
              <a:t>Appalachian Power</a:t>
            </a:r>
            <a:endParaRPr lang="en-US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latin typeface="Montserrat"/>
                <a:ea typeface="+mn-lt"/>
                <a:cs typeface="+mn-lt"/>
              </a:rPr>
              <a:t>Appalachian Voices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latin typeface="Montserrat"/>
                <a:ea typeface="+mn-lt"/>
                <a:cs typeface="Poppins"/>
              </a:rPr>
              <a:t>Chesapeake Climate Action Network</a:t>
            </a:r>
            <a:endParaRPr lang="en-US">
              <a:latin typeface="Montserrat"/>
              <a:ea typeface="+mn-lt"/>
              <a:cs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latin typeface="Montserrat"/>
                <a:ea typeface="+mn-lt"/>
                <a:cs typeface="+mn-lt"/>
              </a:rPr>
              <a:t>Clean Virginia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latin typeface="Montserrat"/>
                <a:ea typeface="+mn-lt"/>
                <a:cs typeface="+mn-lt"/>
              </a:rPr>
              <a:t>Climate Action Alliance of the Valley</a:t>
            </a:r>
          </a:p>
          <a:p>
            <a:pPr marL="342900" indent="-342900">
              <a:buFont typeface="Arial"/>
              <a:buChar char="•"/>
            </a:pPr>
            <a:r>
              <a:rPr lang="en-US">
                <a:latin typeface="Montserrat"/>
                <a:ea typeface="+mn-lt"/>
                <a:cs typeface="+mn-lt"/>
              </a:rPr>
              <a:t>Commission on Electric Utility Regulation</a:t>
            </a:r>
          </a:p>
          <a:p>
            <a:pPr marL="342900" indent="-342900">
              <a:buFont typeface="Arial"/>
              <a:buChar char="•"/>
            </a:pPr>
            <a:r>
              <a:rPr lang="en-US">
                <a:latin typeface="Montserrat"/>
                <a:ea typeface="+mn-lt"/>
                <a:cs typeface="+mn-lt"/>
              </a:rPr>
              <a:t>Current Energy Group</a:t>
            </a:r>
          </a:p>
          <a:p>
            <a:pPr marL="342900" indent="-342900">
              <a:buFont typeface="Arial"/>
              <a:buChar char="•"/>
            </a:pPr>
            <a:r>
              <a:rPr lang="en-US">
                <a:latin typeface="Montserrat"/>
              </a:rPr>
              <a:t>Data Center Coalition</a:t>
            </a:r>
          </a:p>
          <a:p>
            <a:pPr marL="342900" indent="-342900">
              <a:buFont typeface="Arial"/>
              <a:buChar char="•"/>
            </a:pPr>
            <a:r>
              <a:rPr lang="en-US">
                <a:latin typeface="Montserrat"/>
                <a:ea typeface="+mn-lt"/>
                <a:cs typeface="+mn-lt"/>
              </a:rPr>
              <a:t>Department of Energy</a:t>
            </a:r>
          </a:p>
          <a:p>
            <a:pPr marL="342900" indent="-342900">
              <a:buFont typeface="Arial"/>
              <a:buChar char="•"/>
            </a:pPr>
            <a:r>
              <a:rPr lang="en-US">
                <a:latin typeface="Montserrat"/>
                <a:ea typeface="+mn-lt"/>
                <a:cs typeface="+mn-lt"/>
              </a:rPr>
              <a:t>Department of </a:t>
            </a:r>
            <a:r>
              <a:rPr lang="en-US">
                <a:solidFill>
                  <a:srgbClr val="000000"/>
                </a:solidFill>
                <a:latin typeface="Montserrat"/>
                <a:ea typeface="Roboto"/>
                <a:cs typeface="Roboto"/>
              </a:rPr>
              <a:t>Environmental Quality</a:t>
            </a:r>
            <a:endParaRPr lang="en-US">
              <a:solidFill>
                <a:srgbClr val="000000"/>
              </a:solidFill>
              <a:latin typeface="Montserrat"/>
              <a:ea typeface="+mn-lt"/>
              <a:cs typeface="+mn-lt"/>
            </a:endParaRPr>
          </a:p>
          <a:p>
            <a:pPr marL="342900" indent="-342900">
              <a:buFont typeface="Arial"/>
              <a:buChar char="•"/>
            </a:pPr>
            <a:r>
              <a:rPr lang="en-US">
                <a:latin typeface="Montserrat"/>
                <a:ea typeface="+mn-lt"/>
                <a:cs typeface="+mn-lt"/>
              </a:rPr>
              <a:t>Dominion Energy</a:t>
            </a:r>
          </a:p>
          <a:p>
            <a:pPr marL="342900" indent="-342900"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Montserrat"/>
                <a:ea typeface="Roboto"/>
                <a:cs typeface="Roboto"/>
              </a:rPr>
              <a:t>Great Plains Institute</a:t>
            </a:r>
          </a:p>
          <a:p>
            <a:pPr marL="342900" indent="-342900"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Montserrat"/>
                <a:ea typeface="Roboto"/>
                <a:cs typeface="Roboto"/>
              </a:rPr>
              <a:t>Office of Attorney General</a:t>
            </a:r>
            <a:endParaRPr lang="en-US">
              <a:solidFill>
                <a:srgbClr val="000000"/>
              </a:solidFill>
              <a:latin typeface="Montserrat"/>
              <a:ea typeface="+mn-lt"/>
              <a:cs typeface="+mn-lt"/>
            </a:endParaRPr>
          </a:p>
          <a:p>
            <a:pPr marL="342900" indent="-342900">
              <a:buFont typeface="Arial"/>
              <a:buChar char="•"/>
            </a:pPr>
            <a:r>
              <a:rPr lang="en-US">
                <a:latin typeface="Montserrat"/>
                <a:ea typeface="+mn-lt"/>
                <a:cs typeface="+mn-lt"/>
              </a:rPr>
              <a:t>Old Dominion Committee for fair Utility Rates</a:t>
            </a:r>
            <a:endParaRPr lang="en-US">
              <a:latin typeface="Montserrat"/>
            </a:endParaRPr>
          </a:p>
          <a:p>
            <a:pPr marL="342900" indent="-342900"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Natural Resources Defense Council (NRDC)</a:t>
            </a:r>
          </a:p>
          <a:p>
            <a:pPr marL="342900" indent="-342900">
              <a:buFont typeface="Arial"/>
              <a:buChar char="•"/>
            </a:pPr>
            <a:r>
              <a:rPr lang="en-US">
                <a:latin typeface="Montserrat"/>
                <a:ea typeface="+mn-lt"/>
                <a:cs typeface="+mn-lt"/>
              </a:rPr>
              <a:t>New Virginia Majority</a:t>
            </a:r>
            <a:endParaRPr lang="en-US">
              <a:latin typeface="Montserrat"/>
            </a:endParaRPr>
          </a:p>
          <a:p>
            <a:pPr marL="342900" indent="-342900">
              <a:buFont typeface="Arial"/>
              <a:buChar char="•"/>
            </a:pPr>
            <a:r>
              <a:rPr lang="en-US">
                <a:latin typeface="Montserrat"/>
                <a:ea typeface="+mn-lt"/>
                <a:cs typeface="+mn-lt"/>
              </a:rPr>
              <a:t>NRG Energy</a:t>
            </a:r>
          </a:p>
          <a:p>
            <a:pPr marL="342900" indent="-342900">
              <a:buFont typeface="Arial"/>
              <a:buChar char="•"/>
            </a:pPr>
            <a:r>
              <a:rPr lang="en-US">
                <a:latin typeface="Montserrat"/>
                <a:ea typeface="+mn-lt"/>
                <a:cs typeface="+mn-lt"/>
              </a:rPr>
              <a:t>Pacific Economics Group Research LLC</a:t>
            </a:r>
          </a:p>
          <a:p>
            <a:pPr marL="342900" indent="-342900">
              <a:buFont typeface="Arial"/>
              <a:buChar char="•"/>
            </a:pPr>
            <a:endParaRPr lang="en-US">
              <a:latin typeface="Montserra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59655F-2917-B3D8-F13B-06C6BEA66B15}"/>
              </a:ext>
            </a:extLst>
          </p:cNvPr>
          <p:cNvSpPr txBox="1"/>
          <p:nvPr/>
        </p:nvSpPr>
        <p:spPr>
          <a:xfrm>
            <a:off x="6807071" y="705418"/>
            <a:ext cx="5093379" cy="563231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latin typeface="Montserrat"/>
              </a:rPr>
              <a:t>Pacific Northwest National Laboratory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latin typeface="Montserrat"/>
              </a:rPr>
              <a:t>Plan RVA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Montserrat"/>
                <a:cs typeface="Poppins"/>
              </a:rPr>
              <a:t>Regulatory Assistance Project (RAP)</a:t>
            </a:r>
            <a:endParaRPr lang="en-US">
              <a:solidFill>
                <a:srgbClr val="000000"/>
              </a:solidFill>
              <a:latin typeface="Montserrat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latin typeface="Montserrat"/>
                <a:ea typeface="+mn-lt"/>
                <a:cs typeface="Poppins"/>
              </a:rPr>
              <a:t>Rocky Mountain Institute (RMI)</a:t>
            </a:r>
            <a:endParaRPr lang="en-US">
              <a:latin typeface="Montserrat"/>
              <a:cs typeface="Poppins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latin typeface="Montserrat"/>
              </a:rPr>
              <a:t>Secure Solar Futures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latin typeface="Montserrat"/>
              </a:rPr>
              <a:t>Sierra Club Virginia Chapter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latin typeface="Montserrat"/>
              </a:rPr>
              <a:t>Solar United Neighbors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latin typeface="Montserrat"/>
              </a:rPr>
              <a:t>Southern Environmental Law Center VA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latin typeface="Montserrat"/>
              </a:rPr>
              <a:t>The Nature Conservancy 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latin typeface="Montserrat"/>
              </a:rPr>
              <a:t>The Virginia Grassroots Coalition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Montserrat"/>
                <a:ea typeface="Roboto"/>
                <a:cs typeface="Roboto"/>
              </a:rPr>
              <a:t>Virginia Association of Counties</a:t>
            </a:r>
            <a:endParaRPr lang="en-US">
              <a:solidFill>
                <a:srgbClr val="000000"/>
              </a:solidFill>
              <a:latin typeface="Montserrat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latin typeface="Montserrat"/>
                <a:ea typeface="Roboto"/>
                <a:cs typeface="Roboto"/>
              </a:rPr>
              <a:t>Virginia Energy Consumer Alliance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latin typeface="Montserrat"/>
              </a:rPr>
              <a:t>Virginia Energy Purchasing Governmental Association 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latin typeface="Montserrat"/>
                <a:ea typeface="+mn-lt"/>
                <a:cs typeface="+mn-lt"/>
              </a:rPr>
              <a:t>Virginia Committee for Fair Utility Rates</a:t>
            </a:r>
            <a:endParaRPr lang="en-US">
              <a:latin typeface="Montserrat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latin typeface="Montserrat"/>
                <a:ea typeface="+mn-lt"/>
                <a:cs typeface="+mn-lt"/>
              </a:rPr>
              <a:t>Virginia League of Conservation Voters</a:t>
            </a:r>
          </a:p>
          <a:p>
            <a:pPr marL="342900" indent="-342900">
              <a:buFont typeface="Arial"/>
              <a:buChar char="•"/>
            </a:pPr>
            <a:r>
              <a:rPr lang="en-US">
                <a:latin typeface="Montserrat"/>
                <a:ea typeface="+mn-lt"/>
                <a:cs typeface="+mn-lt"/>
              </a:rPr>
              <a:t>Virginia Manufacturers Association</a:t>
            </a:r>
            <a:endParaRPr lang="en-US">
              <a:latin typeface="Montserrat"/>
            </a:endParaRPr>
          </a:p>
          <a:p>
            <a:pPr marL="342900" indent="-342900"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Montserrat"/>
              </a:rPr>
              <a:t>Virginia Municipal League</a:t>
            </a:r>
          </a:p>
          <a:p>
            <a:pPr marL="342900" indent="-342900">
              <a:buFont typeface="Arial"/>
              <a:buChar char="•"/>
            </a:pPr>
            <a:r>
              <a:rPr lang="en-US">
                <a:latin typeface="Montserrat"/>
              </a:rPr>
              <a:t>Virginia Organizing</a:t>
            </a:r>
          </a:p>
          <a:p>
            <a:pPr marL="342900" indent="-342900">
              <a:buFont typeface="Arial"/>
              <a:buChar char="•"/>
            </a:pPr>
            <a:r>
              <a:rPr lang="en-US">
                <a:latin typeface="Montserrat"/>
              </a:rPr>
              <a:t>Virginia Poverty Law Center</a:t>
            </a:r>
          </a:p>
        </p:txBody>
      </p:sp>
    </p:spTree>
    <p:extLst>
      <p:ext uri="{BB962C8B-B14F-4D97-AF65-F5344CB8AC3E}">
        <p14:creationId xmlns:p14="http://schemas.microsoft.com/office/powerpoint/2010/main" val="3592559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9F10D6-9756-F596-2A4F-193D70AA8E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32031"/>
            <a:ext cx="12192000" cy="6858000"/>
          </a:xfrm>
          <a:prstGeom prst="rect">
            <a:avLst/>
          </a:prstGeom>
        </p:spPr>
      </p:pic>
      <p:pic>
        <p:nvPicPr>
          <p:cNvPr id="3" name="Picture 2" descr="A white and blue file folder&#10;&#10;Description automatically generated">
            <a:extLst>
              <a:ext uri="{FF2B5EF4-FFF2-40B4-BE49-F238E27FC236}">
                <a16:creationId xmlns:a16="http://schemas.microsoft.com/office/drawing/2014/main" id="{06EAC16A-3484-601F-E0DD-0F06C5DDA31B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2031"/>
            <a:ext cx="12192000" cy="685800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E89BDB67-17D0-2D69-67B2-2FC1B1DDC5A5}"/>
              </a:ext>
            </a:extLst>
          </p:cNvPr>
          <p:cNvGrpSpPr/>
          <p:nvPr/>
        </p:nvGrpSpPr>
        <p:grpSpPr>
          <a:xfrm>
            <a:off x="174829" y="6242587"/>
            <a:ext cx="3484743" cy="380214"/>
            <a:chOff x="8377050" y="6343057"/>
            <a:chExt cx="3484743" cy="38021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C3CA2B6-C400-7C71-B9C4-BA88CDCB3DE5}"/>
                </a:ext>
              </a:extLst>
            </p:cNvPr>
            <p:cNvSpPr txBox="1"/>
            <p:nvPr/>
          </p:nvSpPr>
          <p:spPr>
            <a:xfrm>
              <a:off x="8827924" y="6386970"/>
              <a:ext cx="3033869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300" cap="all">
                  <a:solidFill>
                    <a:prstClr val="white"/>
                  </a:solidFill>
                  <a:latin typeface="Montserrat Black" pitchFamily="2" charset="0"/>
                </a:rPr>
                <a:t>SCC PBR STUDY</a:t>
              </a:r>
              <a:endParaRPr kumimoji="0" lang="en-US" sz="1300" b="0" i="0" u="none" strike="noStrike" kern="1200" cap="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Black" pitchFamily="2" charset="0"/>
                <a:ea typeface="+mn-ea"/>
                <a:cs typeface="+mn-cs"/>
              </a:endParaRPr>
            </a:p>
          </p:txBody>
        </p: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15EC349E-475A-3394-B59C-3E460B023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377050" y="6343057"/>
              <a:ext cx="389720" cy="380214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EBA91C3-C554-DAC2-B0FD-B66EE79100BE}"/>
              </a:ext>
            </a:extLst>
          </p:cNvPr>
          <p:cNvSpPr txBox="1"/>
          <p:nvPr/>
        </p:nvSpPr>
        <p:spPr>
          <a:xfrm>
            <a:off x="4827980" y="135"/>
            <a:ext cx="1659407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006FB7"/>
                </a:solidFill>
                <a:effectLst/>
                <a:uLnTx/>
                <a:uFillTx/>
                <a:latin typeface="Bebas Neue"/>
              </a:rPr>
              <a:t>AGENDA</a:t>
            </a:r>
            <a:endParaRPr lang="en-US" sz="4800" b="0" i="0" u="none" strike="noStrike" kern="1200" cap="none" spc="0" normalizeH="0" baseline="0" noProof="0">
              <a:ln>
                <a:noFill/>
              </a:ln>
              <a:solidFill>
                <a:srgbClr val="006FB7"/>
              </a:solidFill>
              <a:effectLst/>
              <a:uLnTx/>
              <a:uFillTx/>
              <a:latin typeface="Bebas Neue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1A02EE-6101-440D-34B3-E26C5399D53D}"/>
              </a:ext>
            </a:extLst>
          </p:cNvPr>
          <p:cNvSpPr txBox="1"/>
          <p:nvPr/>
        </p:nvSpPr>
        <p:spPr>
          <a:xfrm>
            <a:off x="1362074" y="859514"/>
            <a:ext cx="10086975" cy="45849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Bef>
                <a:spcPts val="1000"/>
              </a:spcBef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A458"/>
                </a:solidFill>
                <a:effectLst/>
                <a:uLnTx/>
                <a:uFillTx/>
                <a:latin typeface="Montserrat ExtraBold"/>
              </a:rPr>
              <a:t>Meeting #6</a:t>
            </a:r>
            <a:r>
              <a:rPr lang="en-US" sz="2600">
                <a:solidFill>
                  <a:srgbClr val="00A458"/>
                </a:solidFill>
                <a:latin typeface="Montserrat ExtraBold"/>
              </a:rPr>
              <a:t> </a:t>
            </a:r>
            <a:endParaRPr lang="en-US">
              <a:latin typeface="Aptos" panose="02110004020202020204"/>
            </a:endParaRPr>
          </a:p>
          <a:p>
            <a:pPr marL="285750" indent="-285750">
              <a:buFont typeface="Arial"/>
              <a:buChar char="•"/>
            </a:pPr>
            <a:endParaRPr lang="en-US">
              <a:latin typeface="Montserrat"/>
              <a:ea typeface="+mn-lt"/>
              <a:cs typeface="+mn-lt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>
                <a:latin typeface="Montserrat"/>
                <a:ea typeface="+mn-lt"/>
                <a:cs typeface="+mn-lt"/>
              </a:rPr>
              <a:t>Welcome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>
                <a:latin typeface="Montserrat"/>
                <a:ea typeface="+mn-lt"/>
                <a:cs typeface="+mn-lt"/>
              </a:rPr>
              <a:t>Current performance mechanisms in the Commonwealth – Rocky Mountain Institute (RMI)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>
                <a:latin typeface="Montserrat"/>
                <a:ea typeface="+mn-lt"/>
                <a:cs typeface="+mn-lt"/>
              </a:rPr>
              <a:t>Potential PBR Reforms – Clean Virginia &amp; Synapse Energy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>
                <a:latin typeface="Montserrat"/>
                <a:ea typeface="+mn-lt"/>
                <a:cs typeface="+mn-lt"/>
              </a:rPr>
              <a:t>Discussion on the regulation of competitive service providers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>
                <a:latin typeface="Montserrat"/>
                <a:ea typeface="+mn-lt"/>
                <a:cs typeface="+mn-lt"/>
              </a:rPr>
              <a:t>Final comments and Exercise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>
                <a:latin typeface="Montserrat"/>
                <a:ea typeface="+mn-lt"/>
                <a:cs typeface="+mn-lt"/>
              </a:rPr>
              <a:t>Next Steps and Closing</a:t>
            </a:r>
            <a:endParaRPr lang="en-US" sz="2400"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11541808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9F10D6-9756-F596-2A4F-193D70AA8E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white and blue file folder&#10;&#10;Description automatically generated">
            <a:extLst>
              <a:ext uri="{FF2B5EF4-FFF2-40B4-BE49-F238E27FC236}">
                <a16:creationId xmlns:a16="http://schemas.microsoft.com/office/drawing/2014/main" id="{06EAC16A-3484-601F-E0DD-0F06C5DDA31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E89BDB67-17D0-2D69-67B2-2FC1B1DDC5A5}"/>
              </a:ext>
            </a:extLst>
          </p:cNvPr>
          <p:cNvGrpSpPr/>
          <p:nvPr/>
        </p:nvGrpSpPr>
        <p:grpSpPr>
          <a:xfrm>
            <a:off x="298654" y="6324600"/>
            <a:ext cx="3484743" cy="380214"/>
            <a:chOff x="8377050" y="6343057"/>
            <a:chExt cx="3484743" cy="38021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C3CA2B6-C400-7C71-B9C4-BA88CDCB3DE5}"/>
                </a:ext>
              </a:extLst>
            </p:cNvPr>
            <p:cNvSpPr txBox="1"/>
            <p:nvPr/>
          </p:nvSpPr>
          <p:spPr>
            <a:xfrm>
              <a:off x="8827924" y="6386970"/>
              <a:ext cx="3033869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300" cap="all">
                  <a:solidFill>
                    <a:prstClr val="white"/>
                  </a:solidFill>
                  <a:latin typeface="Montserrat Black" pitchFamily="2" charset="0"/>
                </a:rPr>
                <a:t>SCC PBR STUDY</a:t>
              </a:r>
            </a:p>
          </p:txBody>
        </p: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15EC349E-475A-3394-B59C-3E460B023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377050" y="6343057"/>
              <a:ext cx="389720" cy="380214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E80228E9-6F68-10E5-32CF-B24DB5823B34}"/>
              </a:ext>
            </a:extLst>
          </p:cNvPr>
          <p:cNvSpPr txBox="1"/>
          <p:nvPr/>
        </p:nvSpPr>
        <p:spPr>
          <a:xfrm>
            <a:off x="2551990" y="711590"/>
            <a:ext cx="7088020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006FB7"/>
                </a:solidFill>
                <a:effectLst/>
                <a:uLnTx/>
                <a:uFillTx/>
                <a:latin typeface="Bebas Neue" panose="020B0606020202050201" pitchFamily="34" charset="0"/>
                <a:ea typeface="+mn-ea"/>
                <a:cs typeface="+mn-cs"/>
              </a:rPr>
              <a:t>Current performance mechanisms in the Commonwealth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C9A3BC-9F02-A28B-2DC9-2F74936351A0}"/>
              </a:ext>
            </a:extLst>
          </p:cNvPr>
          <p:cNvSpPr txBox="1"/>
          <p:nvPr/>
        </p:nvSpPr>
        <p:spPr>
          <a:xfrm>
            <a:off x="2050120" y="4094050"/>
            <a:ext cx="7923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cap="all">
                <a:solidFill>
                  <a:srgbClr val="00A458"/>
                </a:solidFill>
                <a:latin typeface="Montserrat ExtraBold" panose="00000900000000000000" pitchFamily="2" charset="0"/>
              </a:rPr>
              <a:t>Rocky Mountain Institute (RMI)</a:t>
            </a:r>
          </a:p>
        </p:txBody>
      </p:sp>
    </p:spTree>
    <p:extLst>
      <p:ext uri="{BB962C8B-B14F-4D97-AF65-F5344CB8AC3E}">
        <p14:creationId xmlns:p14="http://schemas.microsoft.com/office/powerpoint/2010/main" val="1967024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80ABE8-DC0A-D372-24F2-8BFC1C2878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D3ACE17-918A-4F97-2356-27B6AF6075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2031"/>
            <a:ext cx="12192000" cy="6858000"/>
          </a:xfrm>
          <a:prstGeom prst="rect">
            <a:avLst/>
          </a:prstGeom>
        </p:spPr>
      </p:pic>
      <p:pic>
        <p:nvPicPr>
          <p:cNvPr id="3" name="Picture 2" descr="A white and blue file folder&#10;&#10;Description automatically generated">
            <a:extLst>
              <a:ext uri="{FF2B5EF4-FFF2-40B4-BE49-F238E27FC236}">
                <a16:creationId xmlns:a16="http://schemas.microsoft.com/office/drawing/2014/main" id="{DEF24BF5-85E2-6B31-8818-173EA214A73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2031"/>
            <a:ext cx="12192000" cy="68580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0BE900EC-741E-B3ED-3F58-C224D20BEACE}"/>
              </a:ext>
            </a:extLst>
          </p:cNvPr>
          <p:cNvGrpSpPr/>
          <p:nvPr/>
        </p:nvGrpSpPr>
        <p:grpSpPr>
          <a:xfrm>
            <a:off x="174829" y="6242587"/>
            <a:ext cx="3484743" cy="380214"/>
            <a:chOff x="8377050" y="6343057"/>
            <a:chExt cx="3484743" cy="38021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CD38ED6-5743-E60D-095C-1FD63DB3D6D2}"/>
                </a:ext>
              </a:extLst>
            </p:cNvPr>
            <p:cNvSpPr txBox="1"/>
            <p:nvPr/>
          </p:nvSpPr>
          <p:spPr>
            <a:xfrm>
              <a:off x="8827924" y="6386970"/>
              <a:ext cx="3033869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300" cap="all">
                  <a:solidFill>
                    <a:prstClr val="white"/>
                  </a:solidFill>
                  <a:latin typeface="Montserrat Black" pitchFamily="2" charset="0"/>
                </a:rPr>
                <a:t>SCC PBR STUDY</a:t>
              </a:r>
              <a:endParaRPr kumimoji="0" lang="en-US" sz="1300" b="0" i="0" u="none" strike="noStrike" kern="1200" cap="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Black" pitchFamily="2" charset="0"/>
                <a:ea typeface="+mn-ea"/>
                <a:cs typeface="+mn-cs"/>
              </a:endParaRPr>
            </a:p>
          </p:txBody>
        </p: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F3AFA5B3-FAEB-7158-3E88-DA9DA856D3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377050" y="6343057"/>
              <a:ext cx="389720" cy="380214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4FA9EC0-BD81-7F06-3E3B-91EA4BC9DC61}"/>
              </a:ext>
            </a:extLst>
          </p:cNvPr>
          <p:cNvSpPr txBox="1"/>
          <p:nvPr/>
        </p:nvSpPr>
        <p:spPr>
          <a:xfrm>
            <a:off x="3803369" y="1205990"/>
            <a:ext cx="4576434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 sz="6000" err="1">
                <a:solidFill>
                  <a:srgbClr val="006FB7"/>
                </a:solidFill>
                <a:latin typeface="Bebas Neue"/>
              </a:rPr>
              <a:t>Pbr</a:t>
            </a:r>
            <a:r>
              <a:rPr lang="en-US" sz="6000">
                <a:solidFill>
                  <a:srgbClr val="006FB7"/>
                </a:solidFill>
                <a:latin typeface="Bebas Neue"/>
              </a:rPr>
              <a:t> reform ideas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44DB3E-A307-9FA3-DABA-14E9488496A9}"/>
              </a:ext>
            </a:extLst>
          </p:cNvPr>
          <p:cNvSpPr txBox="1"/>
          <p:nvPr/>
        </p:nvSpPr>
        <p:spPr>
          <a:xfrm>
            <a:off x="2001233" y="2714627"/>
            <a:ext cx="8199971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spcBef>
                <a:spcPts val="1000"/>
              </a:spcBef>
              <a:defRPr/>
            </a:pPr>
            <a:r>
              <a:rPr lang="en-US" sz="3200">
                <a:solidFill>
                  <a:srgbClr val="00A458"/>
                </a:solidFill>
                <a:latin typeface="Montserrat ExtraBold"/>
              </a:rPr>
              <a:t>Clean Virginia and Synapse Energy</a:t>
            </a:r>
          </a:p>
        </p:txBody>
      </p:sp>
    </p:spTree>
    <p:extLst>
      <p:ext uri="{BB962C8B-B14F-4D97-AF65-F5344CB8AC3E}">
        <p14:creationId xmlns:p14="http://schemas.microsoft.com/office/powerpoint/2010/main" val="3073064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3C7E11-0F42-8006-7345-BB97A3CEF1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3E816F8-6410-9856-E6E0-D427D9F1C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white and blue file folder&#10;&#10;Description automatically generated">
            <a:extLst>
              <a:ext uri="{FF2B5EF4-FFF2-40B4-BE49-F238E27FC236}">
                <a16:creationId xmlns:a16="http://schemas.microsoft.com/office/drawing/2014/main" id="{86DAA167-E6DD-6CF0-B0D3-CC73ADB1D54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DE427F8-F636-94E4-31AA-5F6AF0912B2C}"/>
              </a:ext>
            </a:extLst>
          </p:cNvPr>
          <p:cNvGrpSpPr/>
          <p:nvPr/>
        </p:nvGrpSpPr>
        <p:grpSpPr>
          <a:xfrm>
            <a:off x="298654" y="6324600"/>
            <a:ext cx="3484743" cy="380214"/>
            <a:chOff x="8377050" y="6343057"/>
            <a:chExt cx="3484743" cy="38021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A2144CF-D133-C589-0790-E2D5744CD894}"/>
                </a:ext>
              </a:extLst>
            </p:cNvPr>
            <p:cNvSpPr txBox="1"/>
            <p:nvPr/>
          </p:nvSpPr>
          <p:spPr>
            <a:xfrm>
              <a:off x="8827924" y="6386970"/>
              <a:ext cx="3033869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300" cap="all">
                  <a:solidFill>
                    <a:prstClr val="white"/>
                  </a:solidFill>
                  <a:latin typeface="Montserrat Black" pitchFamily="2" charset="0"/>
                </a:rPr>
                <a:t>SCC PBR STUDY</a:t>
              </a:r>
            </a:p>
          </p:txBody>
        </p: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74ACFC93-B829-1A9B-1938-7CA20281BAF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377050" y="6343057"/>
              <a:ext cx="389720" cy="380214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B73B3F54-2865-55CF-714F-B4BDC4317597}"/>
              </a:ext>
            </a:extLst>
          </p:cNvPr>
          <p:cNvSpPr txBox="1"/>
          <p:nvPr/>
        </p:nvSpPr>
        <p:spPr>
          <a:xfrm>
            <a:off x="1589987" y="2214761"/>
            <a:ext cx="9012025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en-US" sz="6000">
                <a:solidFill>
                  <a:srgbClr val="006FB7"/>
                </a:solidFill>
                <a:latin typeface="Bebas Neue"/>
              </a:rPr>
              <a:t>Discussion on the regulation of competitive service providers</a:t>
            </a:r>
            <a:endParaRPr kumimoji="0" lang="en-US" sz="6000" b="0" i="0" u="none" strike="noStrike" kern="1200" cap="none" spc="0" normalizeH="0" baseline="0" noProof="0">
              <a:ln>
                <a:noFill/>
              </a:ln>
              <a:solidFill>
                <a:srgbClr val="006FB7"/>
              </a:solidFill>
              <a:effectLst/>
              <a:uLnTx/>
              <a:uFillTx/>
              <a:latin typeface="Bebas Neue" panose="020B0606020202050201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3066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D7C2AB-7D62-E554-F0BB-C2656B593A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DBC395-E409-E9CC-8DD2-598C5FD7F2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2031"/>
            <a:ext cx="12192000" cy="6858000"/>
          </a:xfrm>
          <a:prstGeom prst="rect">
            <a:avLst/>
          </a:prstGeom>
        </p:spPr>
      </p:pic>
      <p:pic>
        <p:nvPicPr>
          <p:cNvPr id="3" name="Picture 2" descr="A white and blue file folder&#10;&#10;Description automatically generated">
            <a:extLst>
              <a:ext uri="{FF2B5EF4-FFF2-40B4-BE49-F238E27FC236}">
                <a16:creationId xmlns:a16="http://schemas.microsoft.com/office/drawing/2014/main" id="{9D49E661-124B-4B94-4C6B-075B887A72D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2031"/>
            <a:ext cx="12192000" cy="68580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DDCDBE59-137F-D116-3025-36AF4716A9AB}"/>
              </a:ext>
            </a:extLst>
          </p:cNvPr>
          <p:cNvGrpSpPr/>
          <p:nvPr/>
        </p:nvGrpSpPr>
        <p:grpSpPr>
          <a:xfrm>
            <a:off x="174829" y="6242587"/>
            <a:ext cx="3484743" cy="380214"/>
            <a:chOff x="8377050" y="6343057"/>
            <a:chExt cx="3484743" cy="38021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3A4FD2F-1645-17AD-4587-AB69789819DB}"/>
                </a:ext>
              </a:extLst>
            </p:cNvPr>
            <p:cNvSpPr txBox="1"/>
            <p:nvPr/>
          </p:nvSpPr>
          <p:spPr>
            <a:xfrm>
              <a:off x="8827924" y="6386970"/>
              <a:ext cx="3033869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300" cap="all">
                  <a:solidFill>
                    <a:prstClr val="white"/>
                  </a:solidFill>
                  <a:latin typeface="Montserrat Black" pitchFamily="2" charset="0"/>
                </a:rPr>
                <a:t>SCC PBR STUDY</a:t>
              </a:r>
              <a:endParaRPr kumimoji="0" lang="en-US" sz="1300" b="0" i="0" u="none" strike="noStrike" kern="1200" cap="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Black" pitchFamily="2" charset="0"/>
                <a:ea typeface="+mn-ea"/>
                <a:cs typeface="+mn-cs"/>
              </a:endParaRPr>
            </a:p>
          </p:txBody>
        </p: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2523F072-9F18-9163-B75D-9DF849632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377050" y="6343057"/>
              <a:ext cx="389720" cy="380214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4D8BDF0-0B81-2347-A413-D34A0F98E3DE}"/>
              </a:ext>
            </a:extLst>
          </p:cNvPr>
          <p:cNvSpPr txBox="1"/>
          <p:nvPr/>
        </p:nvSpPr>
        <p:spPr>
          <a:xfrm>
            <a:off x="1314333" y="36369"/>
            <a:ext cx="9136012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 sz="6000">
                <a:solidFill>
                  <a:srgbClr val="006FB7"/>
                </a:solidFill>
                <a:latin typeface="Bebas Neue"/>
              </a:rPr>
              <a:t>Regulation of competitive service providers 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19E68F-6139-4232-EE87-67FEFECFB3C0}"/>
              </a:ext>
            </a:extLst>
          </p:cNvPr>
          <p:cNvSpPr txBox="1"/>
          <p:nvPr/>
        </p:nvSpPr>
        <p:spPr>
          <a:xfrm>
            <a:off x="4264149" y="1685949"/>
            <a:ext cx="2627838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Bef>
                <a:spcPts val="1000"/>
              </a:spcBef>
              <a:defRPr/>
            </a:pPr>
            <a:r>
              <a:rPr lang="en-US" sz="3200">
                <a:solidFill>
                  <a:srgbClr val="00A458"/>
                </a:solidFill>
                <a:latin typeface="Montserrat ExtraBold"/>
              </a:rPr>
              <a:t>HJ30/SJ47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503B53-DEE2-0844-2D60-A715CB788FC6}"/>
              </a:ext>
            </a:extLst>
          </p:cNvPr>
          <p:cNvSpPr txBox="1"/>
          <p:nvPr/>
        </p:nvSpPr>
        <p:spPr>
          <a:xfrm>
            <a:off x="1314333" y="2382724"/>
            <a:ext cx="9227506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400" i="1">
                <a:solidFill>
                  <a:srgbClr val="333333"/>
                </a:solidFill>
                <a:latin typeface="Montserrat"/>
                <a:cs typeface="Arial"/>
              </a:rPr>
              <a:t>Such study shall evaluate the potential of such tools and alternative regulatory tools to modernize the legal or regulatory framework relevant to such [investor-owned] utilities and competitive service providers.</a:t>
            </a:r>
            <a:endParaRPr lang="en-US"/>
          </a:p>
          <a:p>
            <a:pPr marL="285750" indent="-285750">
              <a:buFont typeface="Arial"/>
              <a:buChar char="•"/>
            </a:pPr>
            <a:endParaRPr lang="en-US" sz="2400" i="1">
              <a:solidFill>
                <a:srgbClr val="333333"/>
              </a:solidFill>
              <a:latin typeface="Montserrat"/>
              <a:ea typeface="Calibri"/>
              <a:cs typeface="Arial"/>
            </a:endParaRPr>
          </a:p>
          <a:p>
            <a:r>
              <a:rPr lang="en-US" sz="2400" i="1">
                <a:solidFill>
                  <a:srgbClr val="333333"/>
                </a:solidFill>
                <a:latin typeface="Montserrat"/>
                <a:ea typeface="Calibri"/>
                <a:cs typeface="Arial"/>
              </a:rPr>
              <a:t>For purposes of this resolution, "competitive service providers" means entities with generation or transmission and licensed suppliers that sell electricity to end-use customers.</a:t>
            </a:r>
          </a:p>
        </p:txBody>
      </p:sp>
    </p:spTree>
    <p:extLst>
      <p:ext uri="{BB962C8B-B14F-4D97-AF65-F5344CB8AC3E}">
        <p14:creationId xmlns:p14="http://schemas.microsoft.com/office/powerpoint/2010/main" val="1350017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8B98E6-3F1A-6F0B-EBCA-75E1B19A4C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751C46-CD17-4EBF-0D41-34EB931E84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2031"/>
            <a:ext cx="12192000" cy="6858000"/>
          </a:xfrm>
          <a:prstGeom prst="rect">
            <a:avLst/>
          </a:prstGeom>
        </p:spPr>
      </p:pic>
      <p:pic>
        <p:nvPicPr>
          <p:cNvPr id="3" name="Picture 2" descr="A white and blue file folder&#10;&#10;Description automatically generated">
            <a:extLst>
              <a:ext uri="{FF2B5EF4-FFF2-40B4-BE49-F238E27FC236}">
                <a16:creationId xmlns:a16="http://schemas.microsoft.com/office/drawing/2014/main" id="{78023CC9-93E8-17EF-C78E-9347A944E81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2031"/>
            <a:ext cx="12192000" cy="68580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E7F1375B-286D-1402-4FBD-10F307296DD3}"/>
              </a:ext>
            </a:extLst>
          </p:cNvPr>
          <p:cNvGrpSpPr/>
          <p:nvPr/>
        </p:nvGrpSpPr>
        <p:grpSpPr>
          <a:xfrm>
            <a:off x="174829" y="6242587"/>
            <a:ext cx="3484743" cy="380214"/>
            <a:chOff x="8377050" y="6343057"/>
            <a:chExt cx="3484743" cy="38021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0EBC647-2946-E1F7-181B-8BBA493F4605}"/>
                </a:ext>
              </a:extLst>
            </p:cNvPr>
            <p:cNvSpPr txBox="1"/>
            <p:nvPr/>
          </p:nvSpPr>
          <p:spPr>
            <a:xfrm>
              <a:off x="8827924" y="6386970"/>
              <a:ext cx="3033869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300" cap="all">
                  <a:solidFill>
                    <a:prstClr val="white"/>
                  </a:solidFill>
                  <a:latin typeface="Montserrat Black" pitchFamily="2" charset="0"/>
                </a:rPr>
                <a:t>SCC PBR STUDY</a:t>
              </a:r>
              <a:endParaRPr kumimoji="0" lang="en-US" sz="1300" b="0" i="0" u="none" strike="noStrike" kern="1200" cap="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Black" pitchFamily="2" charset="0"/>
                <a:ea typeface="+mn-ea"/>
                <a:cs typeface="+mn-cs"/>
              </a:endParaRPr>
            </a:p>
          </p:txBody>
        </p: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3D32FF16-2B39-230A-DA42-CE9A3BCCC3C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377050" y="6343057"/>
              <a:ext cx="389720" cy="380214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996C214-9290-8542-A88D-800561702811}"/>
              </a:ext>
            </a:extLst>
          </p:cNvPr>
          <p:cNvSpPr txBox="1"/>
          <p:nvPr/>
        </p:nvSpPr>
        <p:spPr>
          <a:xfrm>
            <a:off x="176553" y="5054"/>
            <a:ext cx="11797792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 sz="6000">
                <a:solidFill>
                  <a:srgbClr val="006FB7"/>
                </a:solidFill>
                <a:latin typeface="Bebas Neue"/>
              </a:rPr>
              <a:t>Regulation of competitive service providers 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1DAEAA-6C30-2772-C826-FD605910F3A7}"/>
              </a:ext>
            </a:extLst>
          </p:cNvPr>
          <p:cNvSpPr txBox="1"/>
          <p:nvPr/>
        </p:nvSpPr>
        <p:spPr>
          <a:xfrm>
            <a:off x="4410286" y="892634"/>
            <a:ext cx="2627838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Bef>
                <a:spcPts val="1000"/>
              </a:spcBef>
              <a:defRPr/>
            </a:pPr>
            <a:r>
              <a:rPr lang="en-US" sz="3200">
                <a:solidFill>
                  <a:srgbClr val="00A458"/>
                </a:solidFill>
                <a:latin typeface="Montserrat ExtraBold"/>
              </a:rPr>
              <a:t>HJ30/SJ47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85399A-651D-30A0-7DB4-27E236C9544B}"/>
              </a:ext>
            </a:extLst>
          </p:cNvPr>
          <p:cNvSpPr txBox="1"/>
          <p:nvPr/>
        </p:nvSpPr>
        <p:spPr>
          <a:xfrm>
            <a:off x="1105566" y="1516340"/>
            <a:ext cx="9227506" cy="472437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300" i="1">
                <a:solidFill>
                  <a:srgbClr val="333333"/>
                </a:solidFill>
                <a:latin typeface="Montserrat"/>
                <a:cs typeface="Arial"/>
              </a:rPr>
              <a:t>(a) provide an analysis of the current regulatory framework and the financial incentives such framework creates for investor-owned electric utilities and </a:t>
            </a:r>
            <a:r>
              <a:rPr lang="en-US" sz="2300" b="1" i="1">
                <a:solidFill>
                  <a:srgbClr val="333333"/>
                </a:solidFill>
                <a:latin typeface="Montserrat"/>
                <a:cs typeface="Arial"/>
              </a:rPr>
              <a:t>competitive service providers</a:t>
            </a:r>
            <a:r>
              <a:rPr lang="en-US" sz="2300" i="1">
                <a:solidFill>
                  <a:srgbClr val="333333"/>
                </a:solidFill>
                <a:latin typeface="Montserrat"/>
                <a:cs typeface="Arial"/>
              </a:rPr>
              <a:t> in the Commonwealth; </a:t>
            </a:r>
          </a:p>
          <a:p>
            <a:pPr algn="just"/>
            <a:endParaRPr lang="en-US" sz="2300" i="1">
              <a:solidFill>
                <a:srgbClr val="333333"/>
              </a:solidFill>
              <a:latin typeface="Montserrat"/>
              <a:cs typeface="Arial"/>
            </a:endParaRPr>
          </a:p>
          <a:p>
            <a:pPr algn="just"/>
            <a:r>
              <a:rPr lang="en-US" sz="2300" i="1">
                <a:solidFill>
                  <a:srgbClr val="333333"/>
                </a:solidFill>
                <a:latin typeface="Montserrat"/>
                <a:cs typeface="Arial"/>
              </a:rPr>
              <a:t>(b) identify possible misalignments between such incentives for investor-owned utilities and </a:t>
            </a:r>
            <a:r>
              <a:rPr lang="en-US" sz="2300" b="1" i="1">
                <a:solidFill>
                  <a:srgbClr val="333333"/>
                </a:solidFill>
                <a:latin typeface="Montserrat"/>
                <a:cs typeface="Arial"/>
              </a:rPr>
              <a:t>competitive service providers</a:t>
            </a:r>
            <a:r>
              <a:rPr lang="en-US" sz="2300" i="1">
                <a:solidFill>
                  <a:srgbClr val="333333"/>
                </a:solidFill>
                <a:latin typeface="Montserrat"/>
                <a:cs typeface="Arial"/>
              </a:rPr>
              <a:t> and the Commonwealth's energy policy goals; </a:t>
            </a:r>
          </a:p>
          <a:p>
            <a:pPr algn="just"/>
            <a:endParaRPr lang="en-US" sz="2300" i="1">
              <a:solidFill>
                <a:srgbClr val="333333"/>
              </a:solidFill>
              <a:latin typeface="Montserrat"/>
              <a:cs typeface="Arial"/>
            </a:endParaRPr>
          </a:p>
          <a:p>
            <a:pPr algn="just"/>
            <a:r>
              <a:rPr lang="en-US" sz="2300" i="1">
                <a:solidFill>
                  <a:srgbClr val="333333"/>
                </a:solidFill>
                <a:latin typeface="Montserrat"/>
                <a:cs typeface="Arial"/>
              </a:rPr>
              <a:t>(c) analyze performance-based and alternative regulatory tools used in other jurisdictions to correct such misalignments;</a:t>
            </a:r>
            <a:r>
              <a:rPr lang="en-US" sz="2400" i="1">
                <a:solidFill>
                  <a:srgbClr val="333333"/>
                </a:solidFill>
                <a:latin typeface="Montserrat"/>
                <a:cs typeface="Arial"/>
              </a:rPr>
              <a:t> </a:t>
            </a:r>
            <a:endParaRPr lang="en-US" i="1">
              <a:solidFill>
                <a:srgbClr val="000000"/>
              </a:solidFill>
              <a:latin typeface="Montserrat"/>
              <a:cs typeface="Arial"/>
            </a:endParaRPr>
          </a:p>
          <a:p>
            <a:pPr algn="just"/>
            <a:endParaRPr lang="en-US" sz="2400">
              <a:solidFill>
                <a:srgbClr val="333333"/>
              </a:solidFill>
              <a:latin typeface="Arial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5680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4A245C-80CA-EFA7-F475-3047FFCC14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E2DB38C-4A54-C8B9-5C29-53C5AE64E9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2031"/>
            <a:ext cx="12192000" cy="6858000"/>
          </a:xfrm>
          <a:prstGeom prst="rect">
            <a:avLst/>
          </a:prstGeom>
        </p:spPr>
      </p:pic>
      <p:pic>
        <p:nvPicPr>
          <p:cNvPr id="3" name="Picture 2" descr="A white and blue file folder&#10;&#10;Description automatically generated">
            <a:extLst>
              <a:ext uri="{FF2B5EF4-FFF2-40B4-BE49-F238E27FC236}">
                <a16:creationId xmlns:a16="http://schemas.microsoft.com/office/drawing/2014/main" id="{0C10EEF1-1821-2E4A-2514-7B102E802E2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2031"/>
            <a:ext cx="12192000" cy="68580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5EDB3E8-8558-AE5B-71A0-73C544306958}"/>
              </a:ext>
            </a:extLst>
          </p:cNvPr>
          <p:cNvGrpSpPr/>
          <p:nvPr/>
        </p:nvGrpSpPr>
        <p:grpSpPr>
          <a:xfrm>
            <a:off x="174829" y="6242587"/>
            <a:ext cx="3484743" cy="380214"/>
            <a:chOff x="8377050" y="6343057"/>
            <a:chExt cx="3484743" cy="38021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98CAAFF-BA1A-E943-81F8-E9E2523129EF}"/>
                </a:ext>
              </a:extLst>
            </p:cNvPr>
            <p:cNvSpPr txBox="1"/>
            <p:nvPr/>
          </p:nvSpPr>
          <p:spPr>
            <a:xfrm>
              <a:off x="8827924" y="6386970"/>
              <a:ext cx="3033869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300" cap="all">
                  <a:solidFill>
                    <a:prstClr val="white"/>
                  </a:solidFill>
                  <a:latin typeface="Montserrat Black" pitchFamily="2" charset="0"/>
                </a:rPr>
                <a:t>SCC PBR STUDY</a:t>
              </a:r>
              <a:endParaRPr kumimoji="0" lang="en-US" sz="1300" b="0" i="0" u="none" strike="noStrike" kern="1200" cap="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Black" pitchFamily="2" charset="0"/>
                <a:ea typeface="+mn-ea"/>
                <a:cs typeface="+mn-cs"/>
              </a:endParaRPr>
            </a:p>
          </p:txBody>
        </p: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7A034F68-0D50-02D0-E5BA-EBDAB400C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377050" y="6343057"/>
              <a:ext cx="389720" cy="380214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F9701220-1136-7877-5EF4-FF27A3E78832}"/>
              </a:ext>
            </a:extLst>
          </p:cNvPr>
          <p:cNvSpPr txBox="1"/>
          <p:nvPr/>
        </p:nvSpPr>
        <p:spPr>
          <a:xfrm>
            <a:off x="176553" y="5054"/>
            <a:ext cx="11797792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 sz="6000">
                <a:solidFill>
                  <a:srgbClr val="006FB7"/>
                </a:solidFill>
                <a:latin typeface="Bebas Neue"/>
              </a:rPr>
              <a:t>Regulation of competitive service providers 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EDE5EE-5700-2ADF-1628-7F631E160809}"/>
              </a:ext>
            </a:extLst>
          </p:cNvPr>
          <p:cNvSpPr txBox="1"/>
          <p:nvPr/>
        </p:nvSpPr>
        <p:spPr>
          <a:xfrm>
            <a:off x="4410286" y="892634"/>
            <a:ext cx="2627838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Bef>
                <a:spcPts val="1000"/>
              </a:spcBef>
              <a:defRPr/>
            </a:pPr>
            <a:r>
              <a:rPr lang="en-US" sz="3200">
                <a:solidFill>
                  <a:srgbClr val="00A458"/>
                </a:solidFill>
                <a:latin typeface="Montserrat ExtraBold"/>
              </a:rPr>
              <a:t>HJ30/SJ47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634D0E-229A-FFDF-1457-6653F9752C4C}"/>
              </a:ext>
            </a:extLst>
          </p:cNvPr>
          <p:cNvSpPr txBox="1"/>
          <p:nvPr/>
        </p:nvSpPr>
        <p:spPr>
          <a:xfrm>
            <a:off x="1220388" y="1474587"/>
            <a:ext cx="9227506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400" i="1">
                <a:solidFill>
                  <a:srgbClr val="333333"/>
                </a:solidFill>
                <a:latin typeface="Montserrat"/>
                <a:cs typeface="Arial"/>
              </a:rPr>
              <a:t>(d) review the </a:t>
            </a:r>
            <a:r>
              <a:rPr lang="en-US" sz="2400" i="1">
                <a:solidFill>
                  <a:srgbClr val="333333"/>
                </a:solidFill>
                <a:latin typeface="Montserrat"/>
                <a:ea typeface="Calibri"/>
                <a:cs typeface="Arial"/>
              </a:rPr>
              <a:t>varying obligations on </a:t>
            </a:r>
            <a:r>
              <a:rPr lang="en-US" sz="2400" i="1">
                <a:solidFill>
                  <a:srgbClr val="333333"/>
                </a:solidFill>
                <a:latin typeface="Montserrat"/>
                <a:cs typeface="Arial"/>
              </a:rPr>
              <a:t>investor-owned</a:t>
            </a:r>
            <a:r>
              <a:rPr lang="en-US" sz="2400" i="1">
                <a:solidFill>
                  <a:srgbClr val="333333"/>
                </a:solidFill>
                <a:latin typeface="Montserrat"/>
                <a:ea typeface="Calibri"/>
                <a:cs typeface="Arial"/>
              </a:rPr>
              <a:t> </a:t>
            </a:r>
            <a:r>
              <a:rPr lang="en-US" sz="2400" i="1">
                <a:solidFill>
                  <a:srgbClr val="333333"/>
                </a:solidFill>
                <a:latin typeface="Montserrat"/>
                <a:cs typeface="Arial"/>
              </a:rPr>
              <a:t>utilities and </a:t>
            </a:r>
            <a:r>
              <a:rPr lang="en-US" sz="2400" b="1" i="1">
                <a:solidFill>
                  <a:srgbClr val="333333"/>
                </a:solidFill>
                <a:latin typeface="Montserrat"/>
                <a:cs typeface="Arial"/>
              </a:rPr>
              <a:t>competitive service providers</a:t>
            </a:r>
            <a:r>
              <a:rPr lang="en-US" sz="2400" i="1">
                <a:solidFill>
                  <a:srgbClr val="333333"/>
                </a:solidFill>
                <a:latin typeface="Montserrat"/>
                <a:ea typeface="Calibri"/>
                <a:cs typeface="Arial"/>
              </a:rPr>
              <a:t>; </a:t>
            </a:r>
          </a:p>
          <a:p>
            <a:pPr algn="just"/>
            <a:endParaRPr lang="en-US" sz="2400" i="1">
              <a:solidFill>
                <a:srgbClr val="333333"/>
              </a:solidFill>
              <a:latin typeface="Montserrat"/>
              <a:ea typeface="Calibri"/>
              <a:cs typeface="Arial"/>
            </a:endParaRPr>
          </a:p>
          <a:p>
            <a:pPr algn="just"/>
            <a:r>
              <a:rPr lang="en-US" sz="2400" i="1">
                <a:solidFill>
                  <a:srgbClr val="333333"/>
                </a:solidFill>
                <a:latin typeface="Montserrat"/>
                <a:ea typeface="Calibri"/>
                <a:cs typeface="Arial"/>
              </a:rPr>
              <a:t>(e) analyze the potential impact of </a:t>
            </a:r>
            <a:r>
              <a:rPr lang="en-US" sz="2400" b="1" i="1">
                <a:solidFill>
                  <a:srgbClr val="333333"/>
                </a:solidFill>
                <a:latin typeface="Montserrat"/>
                <a:ea typeface="Calibri"/>
                <a:cs typeface="Arial"/>
              </a:rPr>
              <a:t>competitive service providers</a:t>
            </a:r>
            <a:r>
              <a:rPr lang="en-US" sz="2400" i="1">
                <a:solidFill>
                  <a:srgbClr val="333333"/>
                </a:solidFill>
                <a:latin typeface="Montserrat"/>
                <a:ea typeface="Calibri"/>
                <a:cs typeface="Arial"/>
              </a:rPr>
              <a:t> to all customers in the Commonwealth</a:t>
            </a:r>
            <a:endParaRPr lang="en-US" i="1"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8477599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Green/White Template">
  <a:themeElements>
    <a:clrScheme name="SELC Brand 2022">
      <a:dk1>
        <a:srgbClr val="000000"/>
      </a:dk1>
      <a:lt1>
        <a:srgbClr val="FFFFFF"/>
      </a:lt1>
      <a:dk2>
        <a:srgbClr val="00843D"/>
      </a:dk2>
      <a:lt2>
        <a:srgbClr val="EEEEEE"/>
      </a:lt2>
      <a:accent1>
        <a:srgbClr val="EF9600"/>
      </a:accent1>
      <a:accent2>
        <a:srgbClr val="DC582A"/>
      </a:accent2>
      <a:accent3>
        <a:srgbClr val="C63427"/>
      </a:accent3>
      <a:accent4>
        <a:srgbClr val="A72B2A"/>
      </a:accent4>
      <a:accent5>
        <a:srgbClr val="0077C8"/>
      </a:accent5>
      <a:accent6>
        <a:srgbClr val="FFFFFF"/>
      </a:accent6>
      <a:hlink>
        <a:srgbClr val="0077C8"/>
      </a:hlink>
      <a:folHlink>
        <a:srgbClr val="C63527"/>
      </a:folHlink>
    </a:clrScheme>
    <a:fontScheme name="SELC Font 2022">
      <a:majorFont>
        <a:latin typeface="Söhne Fett"/>
        <a:ea typeface=""/>
        <a:cs typeface=""/>
      </a:majorFont>
      <a:minorFont>
        <a:latin typeface="Söhne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andard SELC Template" id="{A6D0581D-09C2-4F2B-8981-59B260CDE3E0}" vid="{49D7DA9F-33F3-4CB1-9D7D-6AE60B7268E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14</Slides>
  <Notes>14</Notes>
  <HiddenSlides>0</HiddenSlide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Office Theme</vt:lpstr>
      <vt:lpstr>1_Office Theme</vt:lpstr>
      <vt:lpstr>Green/White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Berryhill, Aaron (Energy)</dc:creator>
  <cp:revision>1</cp:revision>
  <dcterms:created xsi:type="dcterms:W3CDTF">2024-10-03T21:03:44Z</dcterms:created>
  <dcterms:modified xsi:type="dcterms:W3CDTF">2025-04-10T17:21:39Z</dcterms:modified>
</cp:coreProperties>
</file>